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77" autoAdjust="0"/>
    <p:restoredTop sz="94660"/>
  </p:normalViewPr>
  <p:slideViewPr>
    <p:cSldViewPr snapToGrid="0">
      <p:cViewPr varScale="1">
        <p:scale>
          <a:sx n="69" d="100"/>
          <a:sy n="69" d="100"/>
        </p:scale>
        <p:origin x="58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1E41D40-D211-4EA2-9B71-31BB4971C98B}" type="datetimeFigureOut">
              <a:rPr lang="en-AU" smtClean="0"/>
              <a:t>18/11/2019</a:t>
            </a:fld>
            <a:endParaRPr lang="en-AU"/>
          </a:p>
        </p:txBody>
      </p:sp>
      <p:sp>
        <p:nvSpPr>
          <p:cNvPr id="5" name="Footer Placeholder 4"/>
          <p:cNvSpPr>
            <a:spLocks noGrp="1"/>
          </p:cNvSpPr>
          <p:nvPr>
            <p:ph type="ftr" sz="quarter" idx="11"/>
          </p:nvPr>
        </p:nvSpPr>
        <p:spPr>
          <a:xfrm>
            <a:off x="5332412" y="5883275"/>
            <a:ext cx="4324044" cy="365125"/>
          </a:xfrm>
        </p:spPr>
        <p:txBody>
          <a:bodyPr/>
          <a:lstStyle/>
          <a:p>
            <a:endParaRPr lang="en-AU"/>
          </a:p>
        </p:txBody>
      </p:sp>
      <p:sp>
        <p:nvSpPr>
          <p:cNvPr id="6" name="Slide Number Placeholder 5"/>
          <p:cNvSpPr>
            <a:spLocks noGrp="1"/>
          </p:cNvSpPr>
          <p:nvPr>
            <p:ph type="sldNum" sz="quarter" idx="12"/>
          </p:nvPr>
        </p:nvSpPr>
        <p:spPr/>
        <p:txBody>
          <a:bodyPr/>
          <a:lstStyle/>
          <a:p>
            <a:fld id="{0110C664-FEBD-4463-978F-A7779DF73A14}" type="slidenum">
              <a:rPr lang="en-AU" smtClean="0"/>
              <a:t>‹#›</a:t>
            </a:fld>
            <a:endParaRPr lang="en-AU"/>
          </a:p>
        </p:txBody>
      </p:sp>
    </p:spTree>
    <p:extLst>
      <p:ext uri="{BB962C8B-B14F-4D97-AF65-F5344CB8AC3E}">
        <p14:creationId xmlns:p14="http://schemas.microsoft.com/office/powerpoint/2010/main" val="4181937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E41D40-D211-4EA2-9B71-31BB4971C98B}" type="datetimeFigureOut">
              <a:rPr lang="en-AU" smtClean="0"/>
              <a:t>18/11/2019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a:xfrm>
            <a:off x="10951856" y="5867131"/>
            <a:ext cx="551167" cy="365125"/>
          </a:xfrm>
        </p:spPr>
        <p:txBody>
          <a:bodyPr/>
          <a:lstStyle/>
          <a:p>
            <a:fld id="{0110C664-FEBD-4463-978F-A7779DF73A14}" type="slidenum">
              <a:rPr lang="en-AU" smtClean="0"/>
              <a:t>‹#›</a:t>
            </a:fld>
            <a:endParaRPr lang="en-AU"/>
          </a:p>
        </p:txBody>
      </p:sp>
    </p:spTree>
    <p:extLst>
      <p:ext uri="{BB962C8B-B14F-4D97-AF65-F5344CB8AC3E}">
        <p14:creationId xmlns:p14="http://schemas.microsoft.com/office/powerpoint/2010/main" val="1244373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1E41D40-D211-4EA2-9B71-31BB4971C98B}" type="datetimeFigureOut">
              <a:rPr lang="en-AU" smtClean="0"/>
              <a:t>18/11/2019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110C664-FEBD-4463-978F-A7779DF73A14}" type="slidenum">
              <a:rPr lang="en-AU" smtClean="0"/>
              <a:t>‹#›</a:t>
            </a:fld>
            <a:endParaRPr lang="en-AU"/>
          </a:p>
        </p:txBody>
      </p:sp>
    </p:spTree>
    <p:extLst>
      <p:ext uri="{BB962C8B-B14F-4D97-AF65-F5344CB8AC3E}">
        <p14:creationId xmlns:p14="http://schemas.microsoft.com/office/powerpoint/2010/main" val="483543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1E41D40-D211-4EA2-9B71-31BB4971C98B}" type="datetimeFigureOut">
              <a:rPr lang="en-AU" smtClean="0"/>
              <a:t>18/11/2019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110C664-FEBD-4463-978F-A7779DF73A14}" type="slidenum">
              <a:rPr lang="en-AU" smtClean="0"/>
              <a:t>‹#›</a:t>
            </a:fld>
            <a:endParaRPr lang="en-AU"/>
          </a:p>
        </p:txBody>
      </p:sp>
    </p:spTree>
    <p:extLst>
      <p:ext uri="{BB962C8B-B14F-4D97-AF65-F5344CB8AC3E}">
        <p14:creationId xmlns:p14="http://schemas.microsoft.com/office/powerpoint/2010/main" val="708056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1E41D40-D211-4EA2-9B71-31BB4971C98B}" type="datetimeFigureOut">
              <a:rPr lang="en-AU" smtClean="0"/>
              <a:t>18/11/2019</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0110C664-FEBD-4463-978F-A7779DF73A14}" type="slidenum">
              <a:rPr lang="en-AU" smtClean="0"/>
              <a:t>‹#›</a:t>
            </a:fld>
            <a:endParaRPr lang="en-AU"/>
          </a:p>
        </p:txBody>
      </p:sp>
    </p:spTree>
    <p:extLst>
      <p:ext uri="{BB962C8B-B14F-4D97-AF65-F5344CB8AC3E}">
        <p14:creationId xmlns:p14="http://schemas.microsoft.com/office/powerpoint/2010/main" val="3391019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1E41D40-D211-4EA2-9B71-31BB4971C98B}" type="datetimeFigureOut">
              <a:rPr lang="en-AU" smtClean="0"/>
              <a:t>18/11/2019</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0110C664-FEBD-4463-978F-A7779DF73A14}" type="slidenum">
              <a:rPr lang="en-AU" smtClean="0"/>
              <a:t>‹#›</a:t>
            </a:fld>
            <a:endParaRPr lang="en-AU"/>
          </a:p>
        </p:txBody>
      </p:sp>
    </p:spTree>
    <p:extLst>
      <p:ext uri="{BB962C8B-B14F-4D97-AF65-F5344CB8AC3E}">
        <p14:creationId xmlns:p14="http://schemas.microsoft.com/office/powerpoint/2010/main" val="575364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E41D40-D211-4EA2-9B71-31BB4971C98B}" type="datetimeFigureOut">
              <a:rPr lang="en-AU" smtClean="0"/>
              <a:t>18/11/2019</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0110C664-FEBD-4463-978F-A7779DF73A14}" type="slidenum">
              <a:rPr lang="en-AU" smtClean="0"/>
              <a:t>‹#›</a:t>
            </a:fld>
            <a:endParaRPr lang="en-AU"/>
          </a:p>
        </p:txBody>
      </p:sp>
    </p:spTree>
    <p:extLst>
      <p:ext uri="{BB962C8B-B14F-4D97-AF65-F5344CB8AC3E}">
        <p14:creationId xmlns:p14="http://schemas.microsoft.com/office/powerpoint/2010/main" val="3547417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1E41D40-D211-4EA2-9B71-31BB4971C98B}" type="datetimeFigureOut">
              <a:rPr lang="en-AU" smtClean="0"/>
              <a:t>18/11/2019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110C664-FEBD-4463-978F-A7779DF73A14}" type="slidenum">
              <a:rPr lang="en-AU" smtClean="0"/>
              <a:t>‹#›</a:t>
            </a:fld>
            <a:endParaRPr lang="en-AU"/>
          </a:p>
        </p:txBody>
      </p:sp>
    </p:spTree>
    <p:extLst>
      <p:ext uri="{BB962C8B-B14F-4D97-AF65-F5344CB8AC3E}">
        <p14:creationId xmlns:p14="http://schemas.microsoft.com/office/powerpoint/2010/main" val="3323680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1E41D40-D211-4EA2-9B71-31BB4971C98B}" type="datetimeFigureOut">
              <a:rPr lang="en-AU" smtClean="0"/>
              <a:t>18/11/2019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110C664-FEBD-4463-978F-A7779DF73A14}" type="slidenum">
              <a:rPr lang="en-AU" smtClean="0"/>
              <a:t>‹#›</a:t>
            </a:fld>
            <a:endParaRPr lang="en-AU"/>
          </a:p>
        </p:txBody>
      </p:sp>
    </p:spTree>
    <p:extLst>
      <p:ext uri="{BB962C8B-B14F-4D97-AF65-F5344CB8AC3E}">
        <p14:creationId xmlns:p14="http://schemas.microsoft.com/office/powerpoint/2010/main" val="1842610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1E41D40-D211-4EA2-9B71-31BB4971C98B}" type="datetimeFigureOut">
              <a:rPr lang="en-AU" smtClean="0"/>
              <a:t>18/11/2019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110C664-FEBD-4463-978F-A7779DF73A14}" type="slidenum">
              <a:rPr lang="en-AU" smtClean="0"/>
              <a:t>‹#›</a:t>
            </a:fld>
            <a:endParaRPr lang="en-AU"/>
          </a:p>
        </p:txBody>
      </p:sp>
    </p:spTree>
    <p:extLst>
      <p:ext uri="{BB962C8B-B14F-4D97-AF65-F5344CB8AC3E}">
        <p14:creationId xmlns:p14="http://schemas.microsoft.com/office/powerpoint/2010/main" val="614564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1E41D40-D211-4EA2-9B71-31BB4971C98B}" type="datetimeFigureOut">
              <a:rPr lang="en-AU" smtClean="0"/>
              <a:t>18/11/2019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110C664-FEBD-4463-978F-A7779DF73A14}" type="slidenum">
              <a:rPr lang="en-AU" smtClean="0"/>
              <a:t>‹#›</a:t>
            </a:fld>
            <a:endParaRPr lang="en-AU"/>
          </a:p>
        </p:txBody>
      </p:sp>
    </p:spTree>
    <p:extLst>
      <p:ext uri="{BB962C8B-B14F-4D97-AF65-F5344CB8AC3E}">
        <p14:creationId xmlns:p14="http://schemas.microsoft.com/office/powerpoint/2010/main" val="11546344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1E41D40-D211-4EA2-9B71-31BB4971C98B}" type="datetimeFigureOut">
              <a:rPr lang="en-AU" smtClean="0"/>
              <a:t>18/11/2019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110C664-FEBD-4463-978F-A7779DF73A14}" type="slidenum">
              <a:rPr lang="en-AU" smtClean="0"/>
              <a:t>‹#›</a:t>
            </a:fld>
            <a:endParaRPr lang="en-AU"/>
          </a:p>
        </p:txBody>
      </p:sp>
    </p:spTree>
    <p:extLst>
      <p:ext uri="{BB962C8B-B14F-4D97-AF65-F5344CB8AC3E}">
        <p14:creationId xmlns:p14="http://schemas.microsoft.com/office/powerpoint/2010/main" val="1316188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1E41D40-D211-4EA2-9B71-31BB4971C98B}" type="datetimeFigureOut">
              <a:rPr lang="en-AU" smtClean="0"/>
              <a:t>18/11/2019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110C664-FEBD-4463-978F-A7779DF73A14}" type="slidenum">
              <a:rPr lang="en-AU" smtClean="0"/>
              <a:t>‹#›</a:t>
            </a:fld>
            <a:endParaRPr lang="en-AU"/>
          </a:p>
        </p:txBody>
      </p:sp>
    </p:spTree>
    <p:extLst>
      <p:ext uri="{BB962C8B-B14F-4D97-AF65-F5344CB8AC3E}">
        <p14:creationId xmlns:p14="http://schemas.microsoft.com/office/powerpoint/2010/main" val="3522125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1E41D40-D211-4EA2-9B71-31BB4971C98B}" type="datetimeFigureOut">
              <a:rPr lang="en-AU" smtClean="0"/>
              <a:t>18/11/2019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110C664-FEBD-4463-978F-A7779DF73A14}" type="slidenum">
              <a:rPr lang="en-AU" smtClean="0"/>
              <a:t>‹#›</a:t>
            </a:fld>
            <a:endParaRPr lang="en-AU"/>
          </a:p>
        </p:txBody>
      </p:sp>
    </p:spTree>
    <p:extLst>
      <p:ext uri="{BB962C8B-B14F-4D97-AF65-F5344CB8AC3E}">
        <p14:creationId xmlns:p14="http://schemas.microsoft.com/office/powerpoint/2010/main" val="453219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1E41D40-D211-4EA2-9B71-31BB4971C98B}" type="datetimeFigureOut">
              <a:rPr lang="en-AU" smtClean="0"/>
              <a:t>18/11/2019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110C664-FEBD-4463-978F-A7779DF73A14}" type="slidenum">
              <a:rPr lang="en-AU" smtClean="0"/>
              <a:t>‹#›</a:t>
            </a:fld>
            <a:endParaRPr lang="en-AU"/>
          </a:p>
        </p:txBody>
      </p:sp>
    </p:spTree>
    <p:extLst>
      <p:ext uri="{BB962C8B-B14F-4D97-AF65-F5344CB8AC3E}">
        <p14:creationId xmlns:p14="http://schemas.microsoft.com/office/powerpoint/2010/main" val="9827373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E41D40-D211-4EA2-9B71-31BB4971C98B}" type="datetimeFigureOut">
              <a:rPr lang="en-AU" smtClean="0"/>
              <a:t>18/11/2019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110C664-FEBD-4463-978F-A7779DF73A14}" type="slidenum">
              <a:rPr lang="en-AU" smtClean="0"/>
              <a:t>‹#›</a:t>
            </a:fld>
            <a:endParaRPr lang="en-AU"/>
          </a:p>
        </p:txBody>
      </p:sp>
    </p:spTree>
    <p:extLst>
      <p:ext uri="{BB962C8B-B14F-4D97-AF65-F5344CB8AC3E}">
        <p14:creationId xmlns:p14="http://schemas.microsoft.com/office/powerpoint/2010/main" val="269587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E41D40-D211-4EA2-9B71-31BB4971C98B}" type="datetimeFigureOut">
              <a:rPr lang="en-AU" smtClean="0"/>
              <a:t>18/11/2019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110C664-FEBD-4463-978F-A7779DF73A14}" type="slidenum">
              <a:rPr lang="en-AU" smtClean="0"/>
              <a:t>‹#›</a:t>
            </a:fld>
            <a:endParaRPr lang="en-AU"/>
          </a:p>
        </p:txBody>
      </p:sp>
    </p:spTree>
    <p:extLst>
      <p:ext uri="{BB962C8B-B14F-4D97-AF65-F5344CB8AC3E}">
        <p14:creationId xmlns:p14="http://schemas.microsoft.com/office/powerpoint/2010/main" val="2544500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1E41D40-D211-4EA2-9B71-31BB4971C98B}" type="datetimeFigureOut">
              <a:rPr lang="en-AU" smtClean="0"/>
              <a:t>18/11/2019</a:t>
            </a:fld>
            <a:endParaRPr lang="en-AU"/>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AU"/>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110C664-FEBD-4463-978F-A7779DF73A14}" type="slidenum">
              <a:rPr lang="en-AU" smtClean="0"/>
              <a:t>‹#›</a:t>
            </a:fld>
            <a:endParaRPr lang="en-AU"/>
          </a:p>
        </p:txBody>
      </p:sp>
    </p:spTree>
    <p:extLst>
      <p:ext uri="{BB962C8B-B14F-4D97-AF65-F5344CB8AC3E}">
        <p14:creationId xmlns:p14="http://schemas.microsoft.com/office/powerpoint/2010/main" val="104993277"/>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AU" dirty="0" smtClean="0"/>
              <a:t>Exploring the relationship between confidentiality and disputant participation </a:t>
            </a:r>
            <a:endParaRPr lang="en-AU" dirty="0"/>
          </a:p>
        </p:txBody>
      </p:sp>
      <p:sp>
        <p:nvSpPr>
          <p:cNvPr id="3" name="Subtitle 2"/>
          <p:cNvSpPr>
            <a:spLocks noGrp="1"/>
          </p:cNvSpPr>
          <p:nvPr>
            <p:ph type="subTitle" idx="1"/>
          </p:nvPr>
        </p:nvSpPr>
        <p:spPr/>
        <p:txBody>
          <a:bodyPr/>
          <a:lstStyle/>
          <a:p>
            <a:r>
              <a:rPr lang="en-AU" dirty="0" smtClean="0"/>
              <a:t>Dr John Woodward</a:t>
            </a:r>
            <a:endParaRPr lang="en-AU" dirty="0"/>
          </a:p>
        </p:txBody>
      </p:sp>
    </p:spTree>
    <p:extLst>
      <p:ext uri="{BB962C8B-B14F-4D97-AF65-F5344CB8AC3E}">
        <p14:creationId xmlns:p14="http://schemas.microsoft.com/office/powerpoint/2010/main" val="4285472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Overview</a:t>
            </a:r>
            <a:endParaRPr lang="en-AU" dirty="0"/>
          </a:p>
        </p:txBody>
      </p:sp>
      <p:sp>
        <p:nvSpPr>
          <p:cNvPr id="3" name="Content Placeholder 2"/>
          <p:cNvSpPr>
            <a:spLocks noGrp="1"/>
          </p:cNvSpPr>
          <p:nvPr>
            <p:ph idx="1"/>
          </p:nvPr>
        </p:nvSpPr>
        <p:spPr/>
        <p:txBody>
          <a:bodyPr>
            <a:normAutofit fontScale="85000" lnSpcReduction="20000"/>
          </a:bodyPr>
          <a:lstStyle/>
          <a:p>
            <a:r>
              <a:rPr lang="en-AU" dirty="0" smtClean="0"/>
              <a:t>Is NSW different? – Are we lagging behind in DR culture?</a:t>
            </a:r>
          </a:p>
          <a:p>
            <a:r>
              <a:rPr lang="en-AU" dirty="0" smtClean="0"/>
              <a:t>Methodology of this study.</a:t>
            </a:r>
          </a:p>
          <a:p>
            <a:r>
              <a:rPr lang="en-AU" dirty="0" smtClean="0"/>
              <a:t>Testing the 3 core elements of legal professional identity.</a:t>
            </a:r>
          </a:p>
          <a:p>
            <a:r>
              <a:rPr lang="en-AU" dirty="0" smtClean="0"/>
              <a:t>The notion of confidentiality – how does it equate to privilege?</a:t>
            </a:r>
          </a:p>
          <a:p>
            <a:r>
              <a:rPr lang="en-AU" dirty="0" smtClean="0"/>
              <a:t>The limits of mediation confidentiality – from </a:t>
            </a:r>
            <a:r>
              <a:rPr lang="en-AU" i="1" dirty="0" smtClean="0"/>
              <a:t>Field v Commissioner for Railways </a:t>
            </a:r>
            <a:r>
              <a:rPr lang="en-AU" dirty="0" smtClean="0"/>
              <a:t>(1957</a:t>
            </a:r>
            <a:r>
              <a:rPr lang="en-AU" dirty="0"/>
              <a:t>) 99 CLR 285</a:t>
            </a:r>
            <a:r>
              <a:rPr lang="en-AU" i="1" dirty="0" smtClean="0"/>
              <a:t> </a:t>
            </a:r>
            <a:r>
              <a:rPr lang="en-AU" dirty="0" smtClean="0"/>
              <a:t>to </a:t>
            </a:r>
            <a:r>
              <a:rPr lang="en-AU" i="1" dirty="0" smtClean="0"/>
              <a:t>Liu v Fairfax Media Publications </a:t>
            </a:r>
            <a:r>
              <a:rPr lang="en-AU" dirty="0"/>
              <a:t>[2012] NSWSC </a:t>
            </a:r>
            <a:r>
              <a:rPr lang="en-AU" dirty="0" smtClean="0"/>
              <a:t>1352. </a:t>
            </a:r>
            <a:endParaRPr lang="en-AU" dirty="0"/>
          </a:p>
          <a:p>
            <a:r>
              <a:rPr lang="en-AU" dirty="0" smtClean="0"/>
              <a:t>Uncertainty in the legislation – </a:t>
            </a:r>
            <a:r>
              <a:rPr lang="en-AU" i="1" dirty="0" smtClean="0"/>
              <a:t>Civil Procedure Act 2005, </a:t>
            </a:r>
            <a:r>
              <a:rPr lang="en-AU" dirty="0" smtClean="0"/>
              <a:t>the </a:t>
            </a:r>
            <a:r>
              <a:rPr lang="en-AU" i="1" dirty="0" smtClean="0"/>
              <a:t>Succession 2006 </a:t>
            </a:r>
            <a:r>
              <a:rPr lang="en-AU" dirty="0" smtClean="0"/>
              <a:t>and beyond.</a:t>
            </a:r>
          </a:p>
          <a:p>
            <a:r>
              <a:rPr lang="en-AU" dirty="0" smtClean="0"/>
              <a:t>The consequences of uncertainty around mediation confidentiality.</a:t>
            </a:r>
          </a:p>
          <a:p>
            <a:endParaRPr lang="en-AU" dirty="0"/>
          </a:p>
        </p:txBody>
      </p:sp>
    </p:spTree>
    <p:extLst>
      <p:ext uri="{BB962C8B-B14F-4D97-AF65-F5344CB8AC3E}">
        <p14:creationId xmlns:p14="http://schemas.microsoft.com/office/powerpoint/2010/main" val="2978436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problem in NSW: Are we lagging behind?</a:t>
            </a:r>
            <a:endParaRPr lang="en-AU" dirty="0"/>
          </a:p>
        </p:txBody>
      </p:sp>
      <p:sp>
        <p:nvSpPr>
          <p:cNvPr id="3" name="Content Placeholder 2"/>
          <p:cNvSpPr>
            <a:spLocks noGrp="1"/>
          </p:cNvSpPr>
          <p:nvPr>
            <p:ph idx="1"/>
          </p:nvPr>
        </p:nvSpPr>
        <p:spPr/>
        <p:txBody>
          <a:bodyPr/>
          <a:lstStyle/>
          <a:p>
            <a:r>
              <a:rPr lang="en-AU" dirty="0" smtClean="0"/>
              <a:t>The </a:t>
            </a:r>
            <a:r>
              <a:rPr lang="en-AU" i="1" dirty="0" smtClean="0"/>
              <a:t>Civil Procedure Act, 2005 </a:t>
            </a:r>
            <a:r>
              <a:rPr lang="en-AU" dirty="0" smtClean="0"/>
              <a:t>Part 2A fiasco.</a:t>
            </a:r>
          </a:p>
          <a:p>
            <a:r>
              <a:rPr lang="en-AU" dirty="0" smtClean="0"/>
              <a:t>The future of dispute resolution: a word from the Chief Justice of NSW (and what about the debt collectors?)</a:t>
            </a:r>
          </a:p>
          <a:p>
            <a:endParaRPr lang="en-AU" dirty="0"/>
          </a:p>
        </p:txBody>
      </p:sp>
    </p:spTree>
    <p:extLst>
      <p:ext uri="{BB962C8B-B14F-4D97-AF65-F5344CB8AC3E}">
        <p14:creationId xmlns:p14="http://schemas.microsoft.com/office/powerpoint/2010/main" val="3094958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Methodology</a:t>
            </a:r>
            <a:endParaRPr lang="en-AU" dirty="0"/>
          </a:p>
        </p:txBody>
      </p:sp>
      <p:sp>
        <p:nvSpPr>
          <p:cNvPr id="3" name="Content Placeholder 2"/>
          <p:cNvSpPr>
            <a:spLocks noGrp="1"/>
          </p:cNvSpPr>
          <p:nvPr>
            <p:ph idx="1"/>
          </p:nvPr>
        </p:nvSpPr>
        <p:spPr>
          <a:xfrm>
            <a:off x="1484310" y="2667000"/>
            <a:ext cx="10018713" cy="1119909"/>
          </a:xfrm>
        </p:spPr>
        <p:txBody>
          <a:bodyPr/>
          <a:lstStyle/>
          <a:p>
            <a:r>
              <a:rPr lang="en-AU" dirty="0" smtClean="0"/>
              <a:t>An empirical, qualitative study of semi structured interviews with 35 lawyers and mediators.</a:t>
            </a:r>
          </a:p>
          <a:p>
            <a:endParaRPr lang="en-AU" dirty="0"/>
          </a:p>
        </p:txBody>
      </p:sp>
      <p:graphicFrame>
        <p:nvGraphicFramePr>
          <p:cNvPr id="6" name="Table 5"/>
          <p:cNvGraphicFramePr>
            <a:graphicFrameLocks noGrp="1"/>
          </p:cNvGraphicFramePr>
          <p:nvPr>
            <p:extLst>
              <p:ext uri="{D42A27DB-BD31-4B8C-83A1-F6EECF244321}">
                <p14:modId xmlns:p14="http://schemas.microsoft.com/office/powerpoint/2010/main" val="2552169480"/>
              </p:ext>
            </p:extLst>
          </p:nvPr>
        </p:nvGraphicFramePr>
        <p:xfrm>
          <a:off x="3796145" y="3482109"/>
          <a:ext cx="4322619" cy="2225040"/>
        </p:xfrm>
        <a:graphic>
          <a:graphicData uri="http://schemas.openxmlformats.org/drawingml/2006/table">
            <a:tbl>
              <a:tblPr firstRow="1" bandRow="1">
                <a:tableStyleId>{5C22544A-7EE6-4342-B048-85BDC9FD1C3A}</a:tableStyleId>
              </a:tblPr>
              <a:tblGrid>
                <a:gridCol w="1348510">
                  <a:extLst>
                    <a:ext uri="{9D8B030D-6E8A-4147-A177-3AD203B41FA5}">
                      <a16:colId xmlns:a16="http://schemas.microsoft.com/office/drawing/2014/main" val="2780511354"/>
                    </a:ext>
                  </a:extLst>
                </a:gridCol>
                <a:gridCol w="1237673">
                  <a:extLst>
                    <a:ext uri="{9D8B030D-6E8A-4147-A177-3AD203B41FA5}">
                      <a16:colId xmlns:a16="http://schemas.microsoft.com/office/drawing/2014/main" val="274779168"/>
                    </a:ext>
                  </a:extLst>
                </a:gridCol>
                <a:gridCol w="1736436">
                  <a:extLst>
                    <a:ext uri="{9D8B030D-6E8A-4147-A177-3AD203B41FA5}">
                      <a16:colId xmlns:a16="http://schemas.microsoft.com/office/drawing/2014/main" val="3440615862"/>
                    </a:ext>
                  </a:extLst>
                </a:gridCol>
              </a:tblGrid>
              <a:tr h="370840">
                <a:tc>
                  <a:txBody>
                    <a:bodyPr/>
                    <a:lstStyle/>
                    <a:p>
                      <a:endParaRPr lang="en-AU" dirty="0"/>
                    </a:p>
                  </a:txBody>
                  <a:tcPr/>
                </a:tc>
                <a:tc>
                  <a:txBody>
                    <a:bodyPr/>
                    <a:lstStyle/>
                    <a:p>
                      <a:r>
                        <a:rPr lang="en-AU" dirty="0" smtClean="0"/>
                        <a:t>Lawyers</a:t>
                      </a:r>
                      <a:endParaRPr lang="en-AU" dirty="0"/>
                    </a:p>
                  </a:txBody>
                  <a:tcPr/>
                </a:tc>
                <a:tc>
                  <a:txBody>
                    <a:bodyPr/>
                    <a:lstStyle/>
                    <a:p>
                      <a:r>
                        <a:rPr lang="en-AU" dirty="0" smtClean="0"/>
                        <a:t>Mediators</a:t>
                      </a:r>
                      <a:endParaRPr lang="en-AU" dirty="0"/>
                    </a:p>
                  </a:txBody>
                  <a:tcPr/>
                </a:tc>
                <a:extLst>
                  <a:ext uri="{0D108BD9-81ED-4DB2-BD59-A6C34878D82A}">
                    <a16:rowId xmlns:a16="http://schemas.microsoft.com/office/drawing/2014/main" val="2700694284"/>
                  </a:ext>
                </a:extLst>
              </a:tr>
              <a:tr h="370840">
                <a:tc>
                  <a:txBody>
                    <a:bodyPr/>
                    <a:lstStyle/>
                    <a:p>
                      <a:r>
                        <a:rPr lang="en-AU" dirty="0" smtClean="0"/>
                        <a:t>Male</a:t>
                      </a:r>
                      <a:endParaRPr lang="en-AU" dirty="0"/>
                    </a:p>
                  </a:txBody>
                  <a:tcPr/>
                </a:tc>
                <a:tc>
                  <a:txBody>
                    <a:bodyPr/>
                    <a:lstStyle/>
                    <a:p>
                      <a:r>
                        <a:rPr lang="en-AU" dirty="0" smtClean="0"/>
                        <a:t>15</a:t>
                      </a:r>
                      <a:endParaRPr lang="en-AU" dirty="0"/>
                    </a:p>
                  </a:txBody>
                  <a:tcPr/>
                </a:tc>
                <a:tc>
                  <a:txBody>
                    <a:bodyPr/>
                    <a:lstStyle/>
                    <a:p>
                      <a:r>
                        <a:rPr lang="en-AU" dirty="0" smtClean="0"/>
                        <a:t>3</a:t>
                      </a:r>
                      <a:endParaRPr lang="en-AU" dirty="0"/>
                    </a:p>
                  </a:txBody>
                  <a:tcPr/>
                </a:tc>
                <a:extLst>
                  <a:ext uri="{0D108BD9-81ED-4DB2-BD59-A6C34878D82A}">
                    <a16:rowId xmlns:a16="http://schemas.microsoft.com/office/drawing/2014/main" val="1079434260"/>
                  </a:ext>
                </a:extLst>
              </a:tr>
              <a:tr h="370840">
                <a:tc>
                  <a:txBody>
                    <a:bodyPr/>
                    <a:lstStyle/>
                    <a:p>
                      <a:r>
                        <a:rPr lang="en-AU" dirty="0" smtClean="0"/>
                        <a:t>Female</a:t>
                      </a:r>
                      <a:endParaRPr lang="en-AU" dirty="0"/>
                    </a:p>
                  </a:txBody>
                  <a:tcPr/>
                </a:tc>
                <a:tc>
                  <a:txBody>
                    <a:bodyPr/>
                    <a:lstStyle/>
                    <a:p>
                      <a:r>
                        <a:rPr lang="en-AU" dirty="0" smtClean="0"/>
                        <a:t>12</a:t>
                      </a:r>
                      <a:endParaRPr lang="en-AU" dirty="0"/>
                    </a:p>
                  </a:txBody>
                  <a:tcPr/>
                </a:tc>
                <a:tc>
                  <a:txBody>
                    <a:bodyPr/>
                    <a:lstStyle/>
                    <a:p>
                      <a:r>
                        <a:rPr lang="en-AU" dirty="0" smtClean="0"/>
                        <a:t>5</a:t>
                      </a:r>
                      <a:endParaRPr lang="en-AU" dirty="0"/>
                    </a:p>
                  </a:txBody>
                  <a:tcPr/>
                </a:tc>
                <a:extLst>
                  <a:ext uri="{0D108BD9-81ED-4DB2-BD59-A6C34878D82A}">
                    <a16:rowId xmlns:a16="http://schemas.microsoft.com/office/drawing/2014/main" val="2356745517"/>
                  </a:ext>
                </a:extLst>
              </a:tr>
              <a:tr h="370840">
                <a:tc>
                  <a:txBody>
                    <a:bodyPr/>
                    <a:lstStyle/>
                    <a:p>
                      <a:r>
                        <a:rPr lang="en-AU" dirty="0" smtClean="0"/>
                        <a:t>City</a:t>
                      </a:r>
                      <a:endParaRPr lang="en-AU" dirty="0"/>
                    </a:p>
                  </a:txBody>
                  <a:tcPr/>
                </a:tc>
                <a:tc>
                  <a:txBody>
                    <a:bodyPr/>
                    <a:lstStyle/>
                    <a:p>
                      <a:r>
                        <a:rPr lang="en-AU" dirty="0" smtClean="0"/>
                        <a:t>4</a:t>
                      </a:r>
                      <a:endParaRPr lang="en-AU" dirty="0"/>
                    </a:p>
                  </a:txBody>
                  <a:tcPr/>
                </a:tc>
                <a:tc>
                  <a:txBody>
                    <a:bodyPr/>
                    <a:lstStyle/>
                    <a:p>
                      <a:r>
                        <a:rPr lang="en-AU" dirty="0" smtClean="0"/>
                        <a:t>4</a:t>
                      </a:r>
                      <a:endParaRPr lang="en-AU" dirty="0"/>
                    </a:p>
                  </a:txBody>
                  <a:tcPr/>
                </a:tc>
                <a:extLst>
                  <a:ext uri="{0D108BD9-81ED-4DB2-BD59-A6C34878D82A}">
                    <a16:rowId xmlns:a16="http://schemas.microsoft.com/office/drawing/2014/main" val="1573699434"/>
                  </a:ext>
                </a:extLst>
              </a:tr>
              <a:tr h="370840">
                <a:tc>
                  <a:txBody>
                    <a:bodyPr/>
                    <a:lstStyle/>
                    <a:p>
                      <a:r>
                        <a:rPr lang="en-AU" dirty="0" smtClean="0"/>
                        <a:t>Regional</a:t>
                      </a:r>
                      <a:endParaRPr lang="en-AU" dirty="0"/>
                    </a:p>
                  </a:txBody>
                  <a:tcPr/>
                </a:tc>
                <a:tc>
                  <a:txBody>
                    <a:bodyPr/>
                    <a:lstStyle/>
                    <a:p>
                      <a:r>
                        <a:rPr lang="en-AU" dirty="0" smtClean="0"/>
                        <a:t>18</a:t>
                      </a:r>
                      <a:endParaRPr lang="en-AU" dirty="0"/>
                    </a:p>
                  </a:txBody>
                  <a:tcPr/>
                </a:tc>
                <a:tc>
                  <a:txBody>
                    <a:bodyPr/>
                    <a:lstStyle/>
                    <a:p>
                      <a:r>
                        <a:rPr lang="en-AU" dirty="0" smtClean="0"/>
                        <a:t>4</a:t>
                      </a:r>
                      <a:endParaRPr lang="en-AU" dirty="0"/>
                    </a:p>
                  </a:txBody>
                  <a:tcPr/>
                </a:tc>
                <a:extLst>
                  <a:ext uri="{0D108BD9-81ED-4DB2-BD59-A6C34878D82A}">
                    <a16:rowId xmlns:a16="http://schemas.microsoft.com/office/drawing/2014/main" val="141049838"/>
                  </a:ext>
                </a:extLst>
              </a:tr>
              <a:tr h="370840">
                <a:tc>
                  <a:txBody>
                    <a:bodyPr/>
                    <a:lstStyle/>
                    <a:p>
                      <a:r>
                        <a:rPr lang="en-AU" dirty="0" smtClean="0"/>
                        <a:t>Rural</a:t>
                      </a:r>
                      <a:endParaRPr lang="en-AU" dirty="0"/>
                    </a:p>
                  </a:txBody>
                  <a:tcPr/>
                </a:tc>
                <a:tc>
                  <a:txBody>
                    <a:bodyPr/>
                    <a:lstStyle/>
                    <a:p>
                      <a:r>
                        <a:rPr lang="en-AU" dirty="0" smtClean="0"/>
                        <a:t>5</a:t>
                      </a:r>
                      <a:endParaRPr lang="en-AU" dirty="0"/>
                    </a:p>
                  </a:txBody>
                  <a:tcPr/>
                </a:tc>
                <a:tc>
                  <a:txBody>
                    <a:bodyPr/>
                    <a:lstStyle/>
                    <a:p>
                      <a:r>
                        <a:rPr lang="en-AU" dirty="0" smtClean="0"/>
                        <a:t>0</a:t>
                      </a:r>
                      <a:endParaRPr lang="en-AU" dirty="0"/>
                    </a:p>
                  </a:txBody>
                  <a:tcPr/>
                </a:tc>
                <a:extLst>
                  <a:ext uri="{0D108BD9-81ED-4DB2-BD59-A6C34878D82A}">
                    <a16:rowId xmlns:a16="http://schemas.microsoft.com/office/drawing/2014/main" val="294079218"/>
                  </a:ext>
                </a:extLst>
              </a:tr>
            </a:tbl>
          </a:graphicData>
        </a:graphic>
      </p:graphicFrame>
      <p:sp>
        <p:nvSpPr>
          <p:cNvPr id="7" name="TextBox 6"/>
          <p:cNvSpPr txBox="1"/>
          <p:nvPr/>
        </p:nvSpPr>
        <p:spPr>
          <a:xfrm>
            <a:off x="3796144" y="5791200"/>
            <a:ext cx="4322619" cy="646331"/>
          </a:xfrm>
          <a:prstGeom prst="rect">
            <a:avLst/>
          </a:prstGeom>
          <a:noFill/>
        </p:spPr>
        <p:txBody>
          <a:bodyPr wrap="square" rtlCol="0">
            <a:spAutoFit/>
          </a:bodyPr>
          <a:lstStyle/>
          <a:p>
            <a:r>
              <a:rPr lang="en-AU" i="1" dirty="0" smtClean="0"/>
              <a:t>Table 1.  Gender and geographic distribution of respondents</a:t>
            </a:r>
            <a:endParaRPr lang="en-AU" i="1" dirty="0"/>
          </a:p>
        </p:txBody>
      </p:sp>
    </p:spTree>
    <p:extLst>
      <p:ext uri="{BB962C8B-B14F-4D97-AF65-F5344CB8AC3E}">
        <p14:creationId xmlns:p14="http://schemas.microsoft.com/office/powerpoint/2010/main" val="3882483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i="1" dirty="0"/>
              <a:t>Table 2 Distribution of respondent lawyer sample by work mix and geographic location</a:t>
            </a:r>
            <a:r>
              <a:rPr lang="en-AU" dirty="0"/>
              <a:t/>
            </a:r>
            <a:br>
              <a:rPr lang="en-AU" dirty="0"/>
            </a:br>
            <a:endParaRPr lang="en-AU"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77790020"/>
              </p:ext>
            </p:extLst>
          </p:nvPr>
        </p:nvGraphicFramePr>
        <p:xfrm>
          <a:off x="3507077" y="2549235"/>
          <a:ext cx="5572269" cy="3337560"/>
        </p:xfrm>
        <a:graphic>
          <a:graphicData uri="http://schemas.openxmlformats.org/drawingml/2006/table">
            <a:tbl>
              <a:tblPr firstRow="1" bandRow="1">
                <a:tableStyleId>{5C22544A-7EE6-4342-B048-85BDC9FD1C3A}</a:tableStyleId>
              </a:tblPr>
              <a:tblGrid>
                <a:gridCol w="2504678">
                  <a:extLst>
                    <a:ext uri="{9D8B030D-6E8A-4147-A177-3AD203B41FA5}">
                      <a16:colId xmlns:a16="http://schemas.microsoft.com/office/drawing/2014/main" val="122385292"/>
                    </a:ext>
                  </a:extLst>
                </a:gridCol>
                <a:gridCol w="813918">
                  <a:extLst>
                    <a:ext uri="{9D8B030D-6E8A-4147-A177-3AD203B41FA5}">
                      <a16:colId xmlns:a16="http://schemas.microsoft.com/office/drawing/2014/main" val="104419515"/>
                    </a:ext>
                  </a:extLst>
                </a:gridCol>
                <a:gridCol w="1302327">
                  <a:extLst>
                    <a:ext uri="{9D8B030D-6E8A-4147-A177-3AD203B41FA5}">
                      <a16:colId xmlns:a16="http://schemas.microsoft.com/office/drawing/2014/main" val="3158485831"/>
                    </a:ext>
                  </a:extLst>
                </a:gridCol>
                <a:gridCol w="951346">
                  <a:extLst>
                    <a:ext uri="{9D8B030D-6E8A-4147-A177-3AD203B41FA5}">
                      <a16:colId xmlns:a16="http://schemas.microsoft.com/office/drawing/2014/main" val="278053037"/>
                    </a:ext>
                  </a:extLst>
                </a:gridCol>
              </a:tblGrid>
              <a:tr h="370840">
                <a:tc>
                  <a:txBody>
                    <a:bodyPr/>
                    <a:lstStyle/>
                    <a:p>
                      <a:endParaRPr lang="en-AU" dirty="0"/>
                    </a:p>
                  </a:txBody>
                  <a:tcPr/>
                </a:tc>
                <a:tc>
                  <a:txBody>
                    <a:bodyPr/>
                    <a:lstStyle/>
                    <a:p>
                      <a:r>
                        <a:rPr lang="en-AU" dirty="0" smtClean="0"/>
                        <a:t>City</a:t>
                      </a:r>
                      <a:endParaRPr lang="en-AU" dirty="0"/>
                    </a:p>
                  </a:txBody>
                  <a:tcPr/>
                </a:tc>
                <a:tc>
                  <a:txBody>
                    <a:bodyPr/>
                    <a:lstStyle/>
                    <a:p>
                      <a:r>
                        <a:rPr lang="en-AU" dirty="0" smtClean="0"/>
                        <a:t>Regional</a:t>
                      </a:r>
                      <a:endParaRPr lang="en-AU" dirty="0"/>
                    </a:p>
                  </a:txBody>
                  <a:tcPr/>
                </a:tc>
                <a:tc>
                  <a:txBody>
                    <a:bodyPr/>
                    <a:lstStyle/>
                    <a:p>
                      <a:r>
                        <a:rPr lang="en-AU" dirty="0" smtClean="0"/>
                        <a:t>Rural</a:t>
                      </a:r>
                      <a:endParaRPr lang="en-AU" dirty="0"/>
                    </a:p>
                  </a:txBody>
                  <a:tcPr/>
                </a:tc>
                <a:extLst>
                  <a:ext uri="{0D108BD9-81ED-4DB2-BD59-A6C34878D82A}">
                    <a16:rowId xmlns:a16="http://schemas.microsoft.com/office/drawing/2014/main" val="3866757221"/>
                  </a:ext>
                </a:extLst>
              </a:tr>
              <a:tr h="370840">
                <a:tc>
                  <a:txBody>
                    <a:bodyPr/>
                    <a:lstStyle/>
                    <a:p>
                      <a:r>
                        <a:rPr lang="en-AU" dirty="0" smtClean="0"/>
                        <a:t>Family Law</a:t>
                      </a:r>
                      <a:endParaRPr lang="en-AU" dirty="0"/>
                    </a:p>
                  </a:txBody>
                  <a:tcPr/>
                </a:tc>
                <a:tc>
                  <a:txBody>
                    <a:bodyPr/>
                    <a:lstStyle/>
                    <a:p>
                      <a:endParaRPr lang="en-AU" dirty="0"/>
                    </a:p>
                  </a:txBody>
                  <a:tcPr/>
                </a:tc>
                <a:tc>
                  <a:txBody>
                    <a:bodyPr/>
                    <a:lstStyle/>
                    <a:p>
                      <a:r>
                        <a:rPr lang="en-AU" dirty="0" smtClean="0"/>
                        <a:t>6</a:t>
                      </a:r>
                      <a:endParaRPr lang="en-AU" dirty="0"/>
                    </a:p>
                  </a:txBody>
                  <a:tcPr/>
                </a:tc>
                <a:tc>
                  <a:txBody>
                    <a:bodyPr/>
                    <a:lstStyle/>
                    <a:p>
                      <a:r>
                        <a:rPr lang="en-AU" dirty="0" smtClean="0"/>
                        <a:t>3</a:t>
                      </a:r>
                      <a:endParaRPr lang="en-AU" dirty="0"/>
                    </a:p>
                  </a:txBody>
                  <a:tcPr/>
                </a:tc>
                <a:extLst>
                  <a:ext uri="{0D108BD9-81ED-4DB2-BD59-A6C34878D82A}">
                    <a16:rowId xmlns:a16="http://schemas.microsoft.com/office/drawing/2014/main" val="3134239042"/>
                  </a:ext>
                </a:extLst>
              </a:tr>
              <a:tr h="370840">
                <a:tc>
                  <a:txBody>
                    <a:bodyPr/>
                    <a:lstStyle/>
                    <a:p>
                      <a:r>
                        <a:rPr lang="en-AU" dirty="0" smtClean="0"/>
                        <a:t>Personal Injury</a:t>
                      </a:r>
                      <a:endParaRPr lang="en-AU" dirty="0"/>
                    </a:p>
                  </a:txBody>
                  <a:tcPr/>
                </a:tc>
                <a:tc>
                  <a:txBody>
                    <a:bodyPr/>
                    <a:lstStyle/>
                    <a:p>
                      <a:endParaRPr lang="en-AU" dirty="0"/>
                    </a:p>
                  </a:txBody>
                  <a:tcPr/>
                </a:tc>
                <a:tc>
                  <a:txBody>
                    <a:bodyPr/>
                    <a:lstStyle/>
                    <a:p>
                      <a:r>
                        <a:rPr lang="en-AU" dirty="0" smtClean="0"/>
                        <a:t>1</a:t>
                      </a:r>
                      <a:endParaRPr lang="en-AU" dirty="0"/>
                    </a:p>
                  </a:txBody>
                  <a:tcPr/>
                </a:tc>
                <a:tc>
                  <a:txBody>
                    <a:bodyPr/>
                    <a:lstStyle/>
                    <a:p>
                      <a:endParaRPr lang="en-AU" dirty="0"/>
                    </a:p>
                  </a:txBody>
                  <a:tcPr/>
                </a:tc>
                <a:extLst>
                  <a:ext uri="{0D108BD9-81ED-4DB2-BD59-A6C34878D82A}">
                    <a16:rowId xmlns:a16="http://schemas.microsoft.com/office/drawing/2014/main" val="3346077349"/>
                  </a:ext>
                </a:extLst>
              </a:tr>
              <a:tr h="370840">
                <a:tc>
                  <a:txBody>
                    <a:bodyPr/>
                    <a:lstStyle/>
                    <a:p>
                      <a:r>
                        <a:rPr lang="en-AU" dirty="0" smtClean="0"/>
                        <a:t>Estate Litigation</a:t>
                      </a:r>
                      <a:endParaRPr lang="en-AU" dirty="0"/>
                    </a:p>
                  </a:txBody>
                  <a:tcPr/>
                </a:tc>
                <a:tc>
                  <a:txBody>
                    <a:bodyPr/>
                    <a:lstStyle/>
                    <a:p>
                      <a:endParaRPr lang="en-AU" dirty="0"/>
                    </a:p>
                  </a:txBody>
                  <a:tcPr/>
                </a:tc>
                <a:tc>
                  <a:txBody>
                    <a:bodyPr/>
                    <a:lstStyle/>
                    <a:p>
                      <a:r>
                        <a:rPr lang="en-AU" dirty="0" smtClean="0"/>
                        <a:t>4</a:t>
                      </a:r>
                      <a:endParaRPr lang="en-AU" dirty="0"/>
                    </a:p>
                  </a:txBody>
                  <a:tcPr/>
                </a:tc>
                <a:tc>
                  <a:txBody>
                    <a:bodyPr/>
                    <a:lstStyle/>
                    <a:p>
                      <a:endParaRPr lang="en-AU" dirty="0"/>
                    </a:p>
                  </a:txBody>
                  <a:tcPr/>
                </a:tc>
                <a:extLst>
                  <a:ext uri="{0D108BD9-81ED-4DB2-BD59-A6C34878D82A}">
                    <a16:rowId xmlns:a16="http://schemas.microsoft.com/office/drawing/2014/main" val="1417913437"/>
                  </a:ext>
                </a:extLst>
              </a:tr>
              <a:tr h="370840">
                <a:tc>
                  <a:txBody>
                    <a:bodyPr/>
                    <a:lstStyle/>
                    <a:p>
                      <a:r>
                        <a:rPr lang="en-AU" dirty="0" smtClean="0"/>
                        <a:t>Commercial Litigation</a:t>
                      </a:r>
                      <a:endParaRPr lang="en-AU" dirty="0"/>
                    </a:p>
                  </a:txBody>
                  <a:tcPr/>
                </a:tc>
                <a:tc>
                  <a:txBody>
                    <a:bodyPr/>
                    <a:lstStyle/>
                    <a:p>
                      <a:r>
                        <a:rPr lang="en-AU" dirty="0" smtClean="0"/>
                        <a:t>1</a:t>
                      </a:r>
                      <a:endParaRPr lang="en-AU" dirty="0"/>
                    </a:p>
                  </a:txBody>
                  <a:tcPr/>
                </a:tc>
                <a:tc>
                  <a:txBody>
                    <a:bodyPr/>
                    <a:lstStyle/>
                    <a:p>
                      <a:r>
                        <a:rPr lang="en-AU" dirty="0" smtClean="0"/>
                        <a:t>4</a:t>
                      </a:r>
                      <a:endParaRPr lang="en-AU" dirty="0"/>
                    </a:p>
                  </a:txBody>
                  <a:tcPr/>
                </a:tc>
                <a:tc>
                  <a:txBody>
                    <a:bodyPr/>
                    <a:lstStyle/>
                    <a:p>
                      <a:r>
                        <a:rPr lang="en-AU" dirty="0" smtClean="0"/>
                        <a:t>1</a:t>
                      </a:r>
                      <a:endParaRPr lang="en-AU" dirty="0"/>
                    </a:p>
                  </a:txBody>
                  <a:tcPr/>
                </a:tc>
                <a:extLst>
                  <a:ext uri="{0D108BD9-81ED-4DB2-BD59-A6C34878D82A}">
                    <a16:rowId xmlns:a16="http://schemas.microsoft.com/office/drawing/2014/main" val="1754565170"/>
                  </a:ext>
                </a:extLst>
              </a:tr>
              <a:tr h="370840">
                <a:tc>
                  <a:txBody>
                    <a:bodyPr/>
                    <a:lstStyle/>
                    <a:p>
                      <a:r>
                        <a:rPr lang="en-AU" dirty="0" smtClean="0"/>
                        <a:t>Insurance Litigation</a:t>
                      </a:r>
                      <a:endParaRPr lang="en-AU" dirty="0"/>
                    </a:p>
                  </a:txBody>
                  <a:tcPr/>
                </a:tc>
                <a:tc>
                  <a:txBody>
                    <a:bodyPr/>
                    <a:lstStyle/>
                    <a:p>
                      <a:endParaRPr lang="en-AU"/>
                    </a:p>
                  </a:txBody>
                  <a:tcPr/>
                </a:tc>
                <a:tc>
                  <a:txBody>
                    <a:bodyPr/>
                    <a:lstStyle/>
                    <a:p>
                      <a:r>
                        <a:rPr lang="en-AU" dirty="0" smtClean="0"/>
                        <a:t>1</a:t>
                      </a:r>
                      <a:endParaRPr lang="en-AU" dirty="0"/>
                    </a:p>
                  </a:txBody>
                  <a:tcPr/>
                </a:tc>
                <a:tc>
                  <a:txBody>
                    <a:bodyPr/>
                    <a:lstStyle/>
                    <a:p>
                      <a:endParaRPr lang="en-AU"/>
                    </a:p>
                  </a:txBody>
                  <a:tcPr/>
                </a:tc>
                <a:extLst>
                  <a:ext uri="{0D108BD9-81ED-4DB2-BD59-A6C34878D82A}">
                    <a16:rowId xmlns:a16="http://schemas.microsoft.com/office/drawing/2014/main" val="3671995302"/>
                  </a:ext>
                </a:extLst>
              </a:tr>
              <a:tr h="370840">
                <a:tc>
                  <a:txBody>
                    <a:bodyPr/>
                    <a:lstStyle/>
                    <a:p>
                      <a:r>
                        <a:rPr lang="en-AU" dirty="0" smtClean="0"/>
                        <a:t>Banking and finance</a:t>
                      </a:r>
                      <a:endParaRPr lang="en-AU" dirty="0"/>
                    </a:p>
                  </a:txBody>
                  <a:tcPr/>
                </a:tc>
                <a:tc>
                  <a:txBody>
                    <a:bodyPr/>
                    <a:lstStyle/>
                    <a:p>
                      <a:r>
                        <a:rPr lang="en-AU" dirty="0" smtClean="0"/>
                        <a:t>3</a:t>
                      </a:r>
                      <a:endParaRPr lang="en-AU" dirty="0"/>
                    </a:p>
                  </a:txBody>
                  <a:tcPr/>
                </a:tc>
                <a:tc>
                  <a:txBody>
                    <a:bodyPr/>
                    <a:lstStyle/>
                    <a:p>
                      <a:endParaRPr lang="en-AU" dirty="0"/>
                    </a:p>
                  </a:txBody>
                  <a:tcPr/>
                </a:tc>
                <a:tc>
                  <a:txBody>
                    <a:bodyPr/>
                    <a:lstStyle/>
                    <a:p>
                      <a:endParaRPr lang="en-AU"/>
                    </a:p>
                  </a:txBody>
                  <a:tcPr/>
                </a:tc>
                <a:extLst>
                  <a:ext uri="{0D108BD9-81ED-4DB2-BD59-A6C34878D82A}">
                    <a16:rowId xmlns:a16="http://schemas.microsoft.com/office/drawing/2014/main" val="734596309"/>
                  </a:ext>
                </a:extLst>
              </a:tr>
              <a:tr h="370840">
                <a:tc>
                  <a:txBody>
                    <a:bodyPr/>
                    <a:lstStyle/>
                    <a:p>
                      <a:r>
                        <a:rPr lang="en-AU" dirty="0" smtClean="0"/>
                        <a:t>General Practice</a:t>
                      </a:r>
                      <a:endParaRPr lang="en-AU" dirty="0"/>
                    </a:p>
                  </a:txBody>
                  <a:tcPr/>
                </a:tc>
                <a:tc>
                  <a:txBody>
                    <a:bodyPr/>
                    <a:lstStyle/>
                    <a:p>
                      <a:endParaRPr lang="en-AU"/>
                    </a:p>
                  </a:txBody>
                  <a:tcPr/>
                </a:tc>
                <a:tc>
                  <a:txBody>
                    <a:bodyPr/>
                    <a:lstStyle/>
                    <a:p>
                      <a:r>
                        <a:rPr lang="en-AU" dirty="0" smtClean="0"/>
                        <a:t>2</a:t>
                      </a:r>
                      <a:endParaRPr lang="en-AU" dirty="0"/>
                    </a:p>
                  </a:txBody>
                  <a:tcPr/>
                </a:tc>
                <a:tc>
                  <a:txBody>
                    <a:bodyPr/>
                    <a:lstStyle/>
                    <a:p>
                      <a:r>
                        <a:rPr lang="en-AU" dirty="0" smtClean="0"/>
                        <a:t>1</a:t>
                      </a:r>
                      <a:endParaRPr lang="en-AU" dirty="0"/>
                    </a:p>
                  </a:txBody>
                  <a:tcPr/>
                </a:tc>
                <a:extLst>
                  <a:ext uri="{0D108BD9-81ED-4DB2-BD59-A6C34878D82A}">
                    <a16:rowId xmlns:a16="http://schemas.microsoft.com/office/drawing/2014/main" val="3669993794"/>
                  </a:ext>
                </a:extLst>
              </a:tr>
              <a:tr h="370840">
                <a:tc>
                  <a:txBody>
                    <a:bodyPr/>
                    <a:lstStyle/>
                    <a:p>
                      <a:r>
                        <a:rPr lang="en-AU" b="1" dirty="0" smtClean="0"/>
                        <a:t>TOTALS</a:t>
                      </a:r>
                      <a:endParaRPr lang="en-AU" b="1" dirty="0"/>
                    </a:p>
                  </a:txBody>
                  <a:tcPr/>
                </a:tc>
                <a:tc>
                  <a:txBody>
                    <a:bodyPr/>
                    <a:lstStyle/>
                    <a:p>
                      <a:r>
                        <a:rPr lang="en-AU" b="1" dirty="0" smtClean="0"/>
                        <a:t>4</a:t>
                      </a:r>
                      <a:endParaRPr lang="en-AU" b="1" dirty="0"/>
                    </a:p>
                  </a:txBody>
                  <a:tcPr/>
                </a:tc>
                <a:tc>
                  <a:txBody>
                    <a:bodyPr/>
                    <a:lstStyle/>
                    <a:p>
                      <a:r>
                        <a:rPr lang="en-AU" b="1" dirty="0" smtClean="0"/>
                        <a:t>18</a:t>
                      </a:r>
                      <a:endParaRPr lang="en-AU" b="1" dirty="0"/>
                    </a:p>
                  </a:txBody>
                  <a:tcPr/>
                </a:tc>
                <a:tc>
                  <a:txBody>
                    <a:bodyPr/>
                    <a:lstStyle/>
                    <a:p>
                      <a:r>
                        <a:rPr lang="en-AU" b="1" dirty="0" smtClean="0"/>
                        <a:t>5</a:t>
                      </a:r>
                      <a:endParaRPr lang="en-AU" b="1" dirty="0"/>
                    </a:p>
                  </a:txBody>
                  <a:tcPr/>
                </a:tc>
                <a:extLst>
                  <a:ext uri="{0D108BD9-81ED-4DB2-BD59-A6C34878D82A}">
                    <a16:rowId xmlns:a16="http://schemas.microsoft.com/office/drawing/2014/main" val="3859135983"/>
                  </a:ext>
                </a:extLst>
              </a:tr>
            </a:tbl>
          </a:graphicData>
        </a:graphic>
      </p:graphicFrame>
    </p:spTree>
    <p:extLst>
      <p:ext uri="{BB962C8B-B14F-4D97-AF65-F5344CB8AC3E}">
        <p14:creationId xmlns:p14="http://schemas.microsoft.com/office/powerpoint/2010/main" val="1845044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Three core elements of legal professional identity</a:t>
            </a:r>
            <a:endParaRPr lang="en-AU" dirty="0"/>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60436" y="2346037"/>
            <a:ext cx="5938982" cy="4119418"/>
          </a:xfrm>
          <a:prstGeom prst="rect">
            <a:avLst/>
          </a:prstGeom>
          <a:noFill/>
          <a:ln>
            <a:noFill/>
          </a:ln>
        </p:spPr>
      </p:pic>
    </p:spTree>
    <p:extLst>
      <p:ext uri="{BB962C8B-B14F-4D97-AF65-F5344CB8AC3E}">
        <p14:creationId xmlns:p14="http://schemas.microsoft.com/office/powerpoint/2010/main" val="3426050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notion of “confidentiality”</a:t>
            </a:r>
            <a:endParaRPr lang="en-AU" dirty="0"/>
          </a:p>
        </p:txBody>
      </p:sp>
      <p:sp>
        <p:nvSpPr>
          <p:cNvPr id="3" name="Content Placeholder 2"/>
          <p:cNvSpPr>
            <a:spLocks noGrp="1"/>
          </p:cNvSpPr>
          <p:nvPr>
            <p:ph idx="1"/>
          </p:nvPr>
        </p:nvSpPr>
        <p:spPr/>
        <p:txBody>
          <a:bodyPr>
            <a:normAutofit fontScale="92500" lnSpcReduction="20000"/>
          </a:bodyPr>
          <a:lstStyle/>
          <a:p>
            <a:r>
              <a:rPr lang="en-AU" dirty="0" smtClean="0"/>
              <a:t>A “defining element” of mediation (Boulle);</a:t>
            </a:r>
          </a:p>
          <a:p>
            <a:r>
              <a:rPr lang="en-AU" dirty="0" smtClean="0"/>
              <a:t>The reason why some disputants choose mediation rather than “airing their dirty linen” in the public forum of the court</a:t>
            </a:r>
            <a:r>
              <a:rPr lang="en-AU" dirty="0" smtClean="0"/>
              <a:t>;</a:t>
            </a:r>
          </a:p>
          <a:p>
            <a:r>
              <a:rPr lang="en-AU" dirty="0" smtClean="0"/>
              <a:t>Confidentiality requires protection from both disclosure and misuse (eg commercially sensitive information, preservation of relationships </a:t>
            </a:r>
            <a:r>
              <a:rPr lang="en-AU" dirty="0" err="1" smtClean="0"/>
              <a:t>etc</a:t>
            </a:r>
            <a:r>
              <a:rPr lang="en-AU" dirty="0" smtClean="0"/>
              <a:t>)</a:t>
            </a:r>
            <a:endParaRPr lang="en-AU" dirty="0" smtClean="0"/>
          </a:p>
          <a:p>
            <a:r>
              <a:rPr lang="en-AU" dirty="0" smtClean="0"/>
              <a:t>Eastern culture preference to resolve disputes quietly within the family and local community;</a:t>
            </a:r>
          </a:p>
          <a:p>
            <a:r>
              <a:rPr lang="en-AU" dirty="0" smtClean="0"/>
              <a:t>Western idea of “settlement privilege” to facilitate open discussion to settle court cases.</a:t>
            </a:r>
            <a:endParaRPr lang="en-AU" dirty="0"/>
          </a:p>
        </p:txBody>
      </p:sp>
    </p:spTree>
    <p:extLst>
      <p:ext uri="{BB962C8B-B14F-4D97-AF65-F5344CB8AC3E}">
        <p14:creationId xmlns:p14="http://schemas.microsoft.com/office/powerpoint/2010/main" val="3489957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Confidentiality is more than privilege</a:t>
            </a:r>
            <a:endParaRPr lang="en-AU" dirty="0"/>
          </a:p>
        </p:txBody>
      </p:sp>
      <p:sp>
        <p:nvSpPr>
          <p:cNvPr id="3" name="Content Placeholder 2"/>
          <p:cNvSpPr>
            <a:spLocks noGrp="1"/>
          </p:cNvSpPr>
          <p:nvPr>
            <p:ph idx="1"/>
          </p:nvPr>
        </p:nvSpPr>
        <p:spPr/>
        <p:txBody>
          <a:bodyPr>
            <a:normAutofit fontScale="92500" lnSpcReduction="10000"/>
          </a:bodyPr>
          <a:lstStyle/>
          <a:p>
            <a:r>
              <a:rPr lang="en-AU" dirty="0" smtClean="0"/>
              <a:t>Settlement Privilege is protected by section 131 of the </a:t>
            </a:r>
            <a:r>
              <a:rPr lang="en-AU" i="1" dirty="0" smtClean="0"/>
              <a:t>Evidence Act 1995 </a:t>
            </a:r>
            <a:r>
              <a:rPr lang="en-AU" dirty="0" smtClean="0"/>
              <a:t>(NSW) and section 30 of the </a:t>
            </a:r>
            <a:r>
              <a:rPr lang="en-AU" i="1" dirty="0" smtClean="0"/>
              <a:t>Civil Procedure Act 2005 </a:t>
            </a:r>
            <a:r>
              <a:rPr lang="en-AU" dirty="0" smtClean="0"/>
              <a:t>(NSW)</a:t>
            </a:r>
          </a:p>
          <a:p>
            <a:r>
              <a:rPr lang="en-AU" dirty="0" smtClean="0"/>
              <a:t>Common law privilege has been explained by the Court as follows:</a:t>
            </a:r>
          </a:p>
          <a:p>
            <a:pPr marL="0" indent="0">
              <a:buNone/>
            </a:pPr>
            <a:r>
              <a:rPr lang="en-AU" i="1" dirty="0" smtClean="0"/>
              <a:t>“</a:t>
            </a:r>
            <a:r>
              <a:rPr lang="en-AU" i="1" dirty="0"/>
              <a:t>It is of the essence of successful mediation that parties should be able to reveal all relevant matters without an apprehension that the disclosure may subsequently be used against them. As well, were the position otherwise, unscrupulous parties could use and abuse the mediation process by treating it as a gigantic, penalty free discovery </a:t>
            </a:r>
            <a:r>
              <a:rPr lang="en-AU" i="1" dirty="0" smtClean="0"/>
              <a:t>process.”</a:t>
            </a:r>
          </a:p>
          <a:p>
            <a:pPr marL="0" indent="0">
              <a:buNone/>
            </a:pPr>
            <a:r>
              <a:rPr lang="en-AU" i="1" dirty="0"/>
              <a:t>AWA Limited v George Richard Daniels </a:t>
            </a:r>
            <a:r>
              <a:rPr lang="en-AU" dirty="0"/>
              <a:t>(1992) 7 ACSR 463 at 468 Rogers CJ Comm D.</a:t>
            </a:r>
            <a:endParaRPr lang="en-AU" i="1" dirty="0"/>
          </a:p>
        </p:txBody>
      </p:sp>
    </p:spTree>
    <p:extLst>
      <p:ext uri="{BB962C8B-B14F-4D97-AF65-F5344CB8AC3E}">
        <p14:creationId xmlns:p14="http://schemas.microsoft.com/office/powerpoint/2010/main" val="2559992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Limits of Mediation Confidentiality</a:t>
            </a:r>
            <a:endParaRPr lang="en-AU" dirty="0"/>
          </a:p>
        </p:txBody>
      </p:sp>
      <p:sp>
        <p:nvSpPr>
          <p:cNvPr id="3" name="Content Placeholder 2"/>
          <p:cNvSpPr>
            <a:spLocks noGrp="1"/>
          </p:cNvSpPr>
          <p:nvPr>
            <p:ph idx="1"/>
          </p:nvPr>
        </p:nvSpPr>
        <p:spPr/>
        <p:txBody>
          <a:bodyPr>
            <a:normAutofit fontScale="92500" lnSpcReduction="10000"/>
          </a:bodyPr>
          <a:lstStyle/>
          <a:p>
            <a:r>
              <a:rPr lang="en-AU" i="1" dirty="0" smtClean="0"/>
              <a:t>Civil Procedure Act, 2005 </a:t>
            </a:r>
            <a:r>
              <a:rPr lang="en-AU" dirty="0" smtClean="0"/>
              <a:t>(NSW) and </a:t>
            </a:r>
            <a:r>
              <a:rPr lang="en-AU" i="1" dirty="0" smtClean="0"/>
              <a:t>Evidence Act 1995 </a:t>
            </a:r>
            <a:r>
              <a:rPr lang="en-AU" dirty="0" smtClean="0"/>
              <a:t>(NSW) protect settlement privilege.  They do not protect confidentiality.</a:t>
            </a:r>
          </a:p>
          <a:p>
            <a:r>
              <a:rPr lang="en-AU" dirty="0" smtClean="0"/>
              <a:t>Confidentiality provisions contained in s 31 of </a:t>
            </a:r>
            <a:r>
              <a:rPr lang="en-AU" i="1" dirty="0" smtClean="0"/>
              <a:t>Civil Procedure Act </a:t>
            </a:r>
            <a:r>
              <a:rPr lang="en-AU" dirty="0" smtClean="0"/>
              <a:t>apply only to mediators, not to parties or their lawyers.</a:t>
            </a:r>
          </a:p>
          <a:p>
            <a:r>
              <a:rPr lang="en-AU" dirty="0" smtClean="0"/>
              <a:t>There are no other confidentiality protections contained in CP Act.</a:t>
            </a:r>
          </a:p>
          <a:p>
            <a:r>
              <a:rPr lang="en-AU" dirty="0" smtClean="0"/>
              <a:t>Contractual provisions between mediators and parties requiring confidentiality to not protect court-annexed mediations where there is no contract between the mediator and parties (eg Family Provisions mediations in Supreme Court of NSW).</a:t>
            </a:r>
          </a:p>
          <a:p>
            <a:endParaRPr lang="en-AU" i="1" dirty="0"/>
          </a:p>
        </p:txBody>
      </p:sp>
    </p:spTree>
    <p:extLst>
      <p:ext uri="{BB962C8B-B14F-4D97-AF65-F5344CB8AC3E}">
        <p14:creationId xmlns:p14="http://schemas.microsoft.com/office/powerpoint/2010/main" val="1289602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Consequences of uncertainty around limits of mediation confidentiality</a:t>
            </a:r>
            <a:endParaRPr lang="en-AU" dirty="0"/>
          </a:p>
        </p:txBody>
      </p:sp>
      <p:sp>
        <p:nvSpPr>
          <p:cNvPr id="3" name="Content Placeholder 2"/>
          <p:cNvSpPr>
            <a:spLocks noGrp="1"/>
          </p:cNvSpPr>
          <p:nvPr>
            <p:ph idx="1"/>
          </p:nvPr>
        </p:nvSpPr>
        <p:spPr/>
        <p:txBody>
          <a:bodyPr/>
          <a:lstStyle/>
          <a:p>
            <a:r>
              <a:rPr lang="en-AU" dirty="0" smtClean="0"/>
              <a:t>Lawyers advise clients to be careful what they say in mediation, not so say anything unless they “run it by” counsel beforehand, to speak “only if you’re spoken to” or to say nothing at all.</a:t>
            </a:r>
            <a:endParaRPr lang="en-AU" dirty="0"/>
          </a:p>
        </p:txBody>
      </p:sp>
    </p:spTree>
    <p:extLst>
      <p:ext uri="{BB962C8B-B14F-4D97-AF65-F5344CB8AC3E}">
        <p14:creationId xmlns:p14="http://schemas.microsoft.com/office/powerpoint/2010/main" val="174893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Uncertainty around confidentiality leads to reduction of disputant participation</a:t>
            </a:r>
            <a:endParaRPr lang="en-AU" dirty="0"/>
          </a:p>
        </p:txBody>
      </p:sp>
      <p:sp>
        <p:nvSpPr>
          <p:cNvPr id="3" name="Content Placeholder 2"/>
          <p:cNvSpPr>
            <a:spLocks noGrp="1"/>
          </p:cNvSpPr>
          <p:nvPr>
            <p:ph idx="1"/>
          </p:nvPr>
        </p:nvSpPr>
        <p:spPr/>
        <p:txBody>
          <a:bodyPr/>
          <a:lstStyle/>
          <a:p>
            <a:r>
              <a:rPr lang="en-AU" dirty="0" smtClean="0"/>
              <a:t>Research question: </a:t>
            </a:r>
            <a:r>
              <a:rPr lang="en-AU" i="1" dirty="0"/>
              <a:t>“When attending an ADR event, do you have a practice regarding the level of your client’s involvement in the process: that is, do you prefer to speak on behalf of the client or do you prefer to have the client speak during the process?”</a:t>
            </a:r>
            <a:endParaRPr lang="en-AU" i="1" dirty="0"/>
          </a:p>
        </p:txBody>
      </p:sp>
    </p:spTree>
    <p:extLst>
      <p:ext uri="{BB962C8B-B14F-4D97-AF65-F5344CB8AC3E}">
        <p14:creationId xmlns:p14="http://schemas.microsoft.com/office/powerpoint/2010/main" val="1509392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research evidence</a:t>
            </a:r>
            <a:endParaRPr lang="en-AU" dirty="0"/>
          </a:p>
        </p:txBody>
      </p:sp>
      <p:sp>
        <p:nvSpPr>
          <p:cNvPr id="3" name="Content Placeholder 2"/>
          <p:cNvSpPr>
            <a:spLocks noGrp="1"/>
          </p:cNvSpPr>
          <p:nvPr>
            <p:ph idx="1"/>
          </p:nvPr>
        </p:nvSpPr>
        <p:spPr/>
        <p:txBody>
          <a:bodyPr/>
          <a:lstStyle/>
          <a:p>
            <a:r>
              <a:rPr lang="en-AU" i="1" dirty="0"/>
              <a:t>“It tends to be that either I, or if counsel is involved, counsel, opens and I think that is generally safer but there are instances where the client is sufficiently switched on and intelligent and eloquent and confident enough to open and is not going to end up doing more harm than good but…it tends to be the exception rather than the rule.  I cannot think of an instance where the client has spoken…”</a:t>
            </a:r>
            <a:endParaRPr lang="en-AU" dirty="0"/>
          </a:p>
        </p:txBody>
      </p:sp>
    </p:spTree>
    <p:extLst>
      <p:ext uri="{BB962C8B-B14F-4D97-AF65-F5344CB8AC3E}">
        <p14:creationId xmlns:p14="http://schemas.microsoft.com/office/powerpoint/2010/main" val="2744219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evidence (cont.)</a:t>
            </a:r>
            <a:endParaRPr lang="en-AU" dirty="0"/>
          </a:p>
        </p:txBody>
      </p:sp>
      <p:sp>
        <p:nvSpPr>
          <p:cNvPr id="3" name="Content Placeholder 2"/>
          <p:cNvSpPr>
            <a:spLocks noGrp="1"/>
          </p:cNvSpPr>
          <p:nvPr>
            <p:ph idx="1"/>
          </p:nvPr>
        </p:nvSpPr>
        <p:spPr/>
        <p:txBody>
          <a:bodyPr/>
          <a:lstStyle/>
          <a:p>
            <a:r>
              <a:rPr lang="en-AU" i="1" dirty="0"/>
              <a:t>“Mostly our clients don’t speak.  We have said to them that they are more than welcome to but if you’re going to get emotional or hysterical then our preference would be don’t.  Mostly the clients don’t. They choose not to.”</a:t>
            </a:r>
            <a:endParaRPr lang="en-AU" dirty="0"/>
          </a:p>
        </p:txBody>
      </p:sp>
    </p:spTree>
    <p:extLst>
      <p:ext uri="{BB962C8B-B14F-4D97-AF65-F5344CB8AC3E}">
        <p14:creationId xmlns:p14="http://schemas.microsoft.com/office/powerpoint/2010/main" val="2041911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evidence (cont.)</a:t>
            </a:r>
            <a:endParaRPr lang="en-AU" dirty="0"/>
          </a:p>
        </p:txBody>
      </p:sp>
      <p:sp>
        <p:nvSpPr>
          <p:cNvPr id="3" name="Content Placeholder 2"/>
          <p:cNvSpPr>
            <a:spLocks noGrp="1"/>
          </p:cNvSpPr>
          <p:nvPr>
            <p:ph idx="1"/>
          </p:nvPr>
        </p:nvSpPr>
        <p:spPr/>
        <p:txBody>
          <a:bodyPr>
            <a:normAutofit fontScale="70000" lnSpcReduction="20000"/>
          </a:bodyPr>
          <a:lstStyle/>
          <a:p>
            <a:r>
              <a:rPr lang="en-AU" i="1" dirty="0"/>
              <a:t>“…I think that they might blurt something out without thinking so I would encourage them to go into one of the breakout rooms and discuss it…”</a:t>
            </a:r>
            <a:endParaRPr lang="en-AU" dirty="0"/>
          </a:p>
          <a:p>
            <a:r>
              <a:rPr lang="en-AU" i="1" dirty="0"/>
              <a:t>Q. Alright I just want to take you back to something you said about ‘blurting out’ something in the mediation.  Is that a concern for you that someone would do that? </a:t>
            </a:r>
            <a:endParaRPr lang="en-AU" dirty="0"/>
          </a:p>
          <a:p>
            <a:r>
              <a:rPr lang="en-AU" i="1" dirty="0"/>
              <a:t>A. Yes.</a:t>
            </a:r>
            <a:endParaRPr lang="en-AU" dirty="0"/>
          </a:p>
          <a:p>
            <a:r>
              <a:rPr lang="en-AU" i="1" dirty="0"/>
              <a:t>Q. Why is that a concern? </a:t>
            </a:r>
            <a:endParaRPr lang="en-AU" dirty="0"/>
          </a:p>
          <a:p>
            <a:r>
              <a:rPr lang="en-AU" i="1" dirty="0"/>
              <a:t>A. Just because the clients have engaged their lawyers for a reason so they might say something that would be prejudicial to their case without realising it and they might say something that is privileged and even though I understand that mediation is not allowed to be used in court, I still think it is best if they be advised against giving away anything because it could assist the other side to subpoena them for something or to send them a notice to produce about information or a document that they might not otherwise have known about.”</a:t>
            </a:r>
            <a:endParaRPr lang="en-AU" dirty="0"/>
          </a:p>
        </p:txBody>
      </p:sp>
    </p:spTree>
    <p:extLst>
      <p:ext uri="{BB962C8B-B14F-4D97-AF65-F5344CB8AC3E}">
        <p14:creationId xmlns:p14="http://schemas.microsoft.com/office/powerpoint/2010/main" val="216065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evidence (cont.)</a:t>
            </a:r>
            <a:endParaRPr lang="en-AU" dirty="0"/>
          </a:p>
        </p:txBody>
      </p:sp>
      <p:sp>
        <p:nvSpPr>
          <p:cNvPr id="3" name="Content Placeholder 2"/>
          <p:cNvSpPr>
            <a:spLocks noGrp="1"/>
          </p:cNvSpPr>
          <p:nvPr>
            <p:ph idx="1"/>
          </p:nvPr>
        </p:nvSpPr>
        <p:spPr/>
        <p:txBody>
          <a:bodyPr/>
          <a:lstStyle/>
          <a:p>
            <a:r>
              <a:rPr lang="en-AU" i="1" dirty="0"/>
              <a:t>“No, I like to do the talking or let counsel do the talking.  I use the ‘speak if you’re spoken to’ approach.  And I justify that on the basis of, you know, you could get yourself into trouble.  You could give away something that you really don’t want to give away.”</a:t>
            </a:r>
            <a:endParaRPr lang="en-AU" dirty="0"/>
          </a:p>
        </p:txBody>
      </p:sp>
    </p:spTree>
    <p:extLst>
      <p:ext uri="{BB962C8B-B14F-4D97-AF65-F5344CB8AC3E}">
        <p14:creationId xmlns:p14="http://schemas.microsoft.com/office/powerpoint/2010/main" val="2458976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evidence (cont.)</a:t>
            </a:r>
            <a:endParaRPr lang="en-AU" dirty="0"/>
          </a:p>
        </p:txBody>
      </p:sp>
      <p:sp>
        <p:nvSpPr>
          <p:cNvPr id="3" name="Content Placeholder 2"/>
          <p:cNvSpPr>
            <a:spLocks noGrp="1"/>
          </p:cNvSpPr>
          <p:nvPr>
            <p:ph idx="1"/>
          </p:nvPr>
        </p:nvSpPr>
        <p:spPr/>
        <p:txBody>
          <a:bodyPr/>
          <a:lstStyle/>
          <a:p>
            <a:r>
              <a:rPr lang="en-AU" i="1" dirty="0"/>
              <a:t>“No, I don’t think it is a good idea for the client to be doing the talking.  No, not at all.  It’s for the professionals. It’s a much more subtle process – the whole negotiation and the whole process.  A client could sour the whole thing so quickly.  Forty years of legal experience allows me to be involved in the process.”</a:t>
            </a:r>
            <a:endParaRPr lang="en-AU" dirty="0"/>
          </a:p>
          <a:p>
            <a:pPr marL="0" indent="0">
              <a:buNone/>
            </a:pPr>
            <a:endParaRPr lang="en-AU" dirty="0"/>
          </a:p>
        </p:txBody>
      </p:sp>
    </p:spTree>
    <p:extLst>
      <p:ext uri="{BB962C8B-B14F-4D97-AF65-F5344CB8AC3E}">
        <p14:creationId xmlns:p14="http://schemas.microsoft.com/office/powerpoint/2010/main" val="2132086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Conclusions from the evidence?</a:t>
            </a:r>
            <a:endParaRPr lang="en-AU" dirty="0"/>
          </a:p>
        </p:txBody>
      </p:sp>
      <p:sp>
        <p:nvSpPr>
          <p:cNvPr id="3" name="Content Placeholder 2"/>
          <p:cNvSpPr>
            <a:spLocks noGrp="1"/>
          </p:cNvSpPr>
          <p:nvPr>
            <p:ph idx="1"/>
          </p:nvPr>
        </p:nvSpPr>
        <p:spPr/>
        <p:txBody>
          <a:bodyPr/>
          <a:lstStyle/>
          <a:p>
            <a:r>
              <a:rPr lang="en-AU" dirty="0" smtClean="0"/>
              <a:t>Reasons for discouraging disputant participation are concerns around “giving away” or “blurting out” something which is confidential;</a:t>
            </a:r>
          </a:p>
          <a:p>
            <a:r>
              <a:rPr lang="en-AU" dirty="0" smtClean="0"/>
              <a:t>Desire to protect confidential information from misuse.</a:t>
            </a:r>
            <a:endParaRPr lang="en-AU" dirty="0"/>
          </a:p>
        </p:txBody>
      </p:sp>
    </p:spTree>
    <p:extLst>
      <p:ext uri="{BB962C8B-B14F-4D97-AF65-F5344CB8AC3E}">
        <p14:creationId xmlns:p14="http://schemas.microsoft.com/office/powerpoint/2010/main" val="33350019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Other incidental outcomes </a:t>
            </a:r>
            <a:endParaRPr lang="en-AU" dirty="0"/>
          </a:p>
        </p:txBody>
      </p:sp>
      <p:sp>
        <p:nvSpPr>
          <p:cNvPr id="3" name="Content Placeholder 2"/>
          <p:cNvSpPr>
            <a:spLocks noGrp="1"/>
          </p:cNvSpPr>
          <p:nvPr>
            <p:ph idx="1"/>
          </p:nvPr>
        </p:nvSpPr>
        <p:spPr/>
        <p:txBody>
          <a:bodyPr/>
          <a:lstStyle/>
          <a:p>
            <a:r>
              <a:rPr lang="en-AU" dirty="0" smtClean="0"/>
              <a:t>Helps to preserve the balance of power in favour of the lawyer (Macfarlane’s third core element of legal professional identity);</a:t>
            </a:r>
          </a:p>
          <a:p>
            <a:r>
              <a:rPr lang="en-AU" dirty="0" smtClean="0"/>
              <a:t>Sustains the belief in the lawyer as expert in the DR process;</a:t>
            </a:r>
          </a:p>
          <a:p>
            <a:r>
              <a:rPr lang="en-AU" dirty="0" smtClean="0"/>
              <a:t>Inhibits the free flow of information between the parties and reduces the likelihood of parties being able to work together to reach consensus.</a:t>
            </a:r>
          </a:p>
          <a:p>
            <a:endParaRPr lang="en-AU" dirty="0"/>
          </a:p>
        </p:txBody>
      </p:sp>
    </p:spTree>
    <p:extLst>
      <p:ext uri="{BB962C8B-B14F-4D97-AF65-F5344CB8AC3E}">
        <p14:creationId xmlns:p14="http://schemas.microsoft.com/office/powerpoint/2010/main" val="1913094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Rosenthal’s Research</a:t>
            </a:r>
            <a:endParaRPr lang="en-AU"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08679762"/>
              </p:ext>
            </p:extLst>
          </p:nvPr>
        </p:nvGraphicFramePr>
        <p:xfrm>
          <a:off x="4079731" y="2168236"/>
          <a:ext cx="5082742" cy="2225040"/>
        </p:xfrm>
        <a:graphic>
          <a:graphicData uri="http://schemas.openxmlformats.org/drawingml/2006/table">
            <a:tbl>
              <a:tblPr firstRow="1" bandRow="1">
                <a:tableStyleId>{5C22544A-7EE6-4342-B048-85BDC9FD1C3A}</a:tableStyleId>
              </a:tblPr>
              <a:tblGrid>
                <a:gridCol w="935614">
                  <a:extLst>
                    <a:ext uri="{9D8B030D-6E8A-4147-A177-3AD203B41FA5}">
                      <a16:colId xmlns:a16="http://schemas.microsoft.com/office/drawing/2014/main" val="3497708195"/>
                    </a:ext>
                  </a:extLst>
                </a:gridCol>
                <a:gridCol w="1431637">
                  <a:extLst>
                    <a:ext uri="{9D8B030D-6E8A-4147-A177-3AD203B41FA5}">
                      <a16:colId xmlns:a16="http://schemas.microsoft.com/office/drawing/2014/main" val="3693639584"/>
                    </a:ext>
                  </a:extLst>
                </a:gridCol>
                <a:gridCol w="1681018">
                  <a:extLst>
                    <a:ext uri="{9D8B030D-6E8A-4147-A177-3AD203B41FA5}">
                      <a16:colId xmlns:a16="http://schemas.microsoft.com/office/drawing/2014/main" val="4258219522"/>
                    </a:ext>
                  </a:extLst>
                </a:gridCol>
                <a:gridCol w="1034473">
                  <a:extLst>
                    <a:ext uri="{9D8B030D-6E8A-4147-A177-3AD203B41FA5}">
                      <a16:colId xmlns:a16="http://schemas.microsoft.com/office/drawing/2014/main" val="3490304010"/>
                    </a:ext>
                  </a:extLst>
                </a:gridCol>
              </a:tblGrid>
              <a:tr h="370840">
                <a:tc>
                  <a:txBody>
                    <a:bodyPr/>
                    <a:lstStyle/>
                    <a:p>
                      <a:r>
                        <a:rPr lang="en-AU" dirty="0" smtClean="0"/>
                        <a:t>Result</a:t>
                      </a:r>
                      <a:endParaRPr lang="en-AU" dirty="0"/>
                    </a:p>
                  </a:txBody>
                  <a:tcPr/>
                </a:tc>
                <a:tc>
                  <a:txBody>
                    <a:bodyPr/>
                    <a:lstStyle/>
                    <a:p>
                      <a:r>
                        <a:rPr lang="en-AU" dirty="0" smtClean="0"/>
                        <a:t>Active Client</a:t>
                      </a:r>
                      <a:endParaRPr lang="en-AU" dirty="0"/>
                    </a:p>
                  </a:txBody>
                  <a:tcPr/>
                </a:tc>
                <a:tc>
                  <a:txBody>
                    <a:bodyPr/>
                    <a:lstStyle/>
                    <a:p>
                      <a:r>
                        <a:rPr lang="en-AU" dirty="0" smtClean="0"/>
                        <a:t>Passive Client</a:t>
                      </a:r>
                      <a:endParaRPr lang="en-AU" dirty="0"/>
                    </a:p>
                  </a:txBody>
                  <a:tcPr/>
                </a:tc>
                <a:tc>
                  <a:txBody>
                    <a:bodyPr/>
                    <a:lstStyle/>
                    <a:p>
                      <a:endParaRPr lang="en-AU"/>
                    </a:p>
                  </a:txBody>
                  <a:tcPr/>
                </a:tc>
                <a:extLst>
                  <a:ext uri="{0D108BD9-81ED-4DB2-BD59-A6C34878D82A}">
                    <a16:rowId xmlns:a16="http://schemas.microsoft.com/office/drawing/2014/main" val="3087029695"/>
                  </a:ext>
                </a:extLst>
              </a:tr>
              <a:tr h="370840">
                <a:tc>
                  <a:txBody>
                    <a:bodyPr/>
                    <a:lstStyle/>
                    <a:p>
                      <a:r>
                        <a:rPr lang="en-AU" dirty="0" smtClean="0"/>
                        <a:t>Good</a:t>
                      </a:r>
                      <a:endParaRPr lang="en-AU" dirty="0"/>
                    </a:p>
                  </a:txBody>
                  <a:tcPr/>
                </a:tc>
                <a:tc>
                  <a:txBody>
                    <a:bodyPr/>
                    <a:lstStyle/>
                    <a:p>
                      <a:r>
                        <a:rPr lang="en-AU" dirty="0" smtClean="0"/>
                        <a:t>75%</a:t>
                      </a:r>
                      <a:endParaRPr lang="en-AU" dirty="0"/>
                    </a:p>
                  </a:txBody>
                  <a:tcPr/>
                </a:tc>
                <a:tc>
                  <a:txBody>
                    <a:bodyPr/>
                    <a:lstStyle/>
                    <a:p>
                      <a:r>
                        <a:rPr lang="en-AU" dirty="0" smtClean="0"/>
                        <a:t>41%</a:t>
                      </a:r>
                      <a:endParaRPr lang="en-AU" dirty="0"/>
                    </a:p>
                  </a:txBody>
                  <a:tcPr/>
                </a:tc>
                <a:tc>
                  <a:txBody>
                    <a:bodyPr/>
                    <a:lstStyle/>
                    <a:p>
                      <a:endParaRPr lang="en-AU"/>
                    </a:p>
                  </a:txBody>
                  <a:tcPr/>
                </a:tc>
                <a:extLst>
                  <a:ext uri="{0D108BD9-81ED-4DB2-BD59-A6C34878D82A}">
                    <a16:rowId xmlns:a16="http://schemas.microsoft.com/office/drawing/2014/main" val="894393218"/>
                  </a:ext>
                </a:extLst>
              </a:tr>
              <a:tr h="370840">
                <a:tc>
                  <a:txBody>
                    <a:bodyPr/>
                    <a:lstStyle/>
                    <a:p>
                      <a:endParaRPr lang="en-AU" dirty="0"/>
                    </a:p>
                  </a:txBody>
                  <a:tcPr/>
                </a:tc>
                <a:tc>
                  <a:txBody>
                    <a:bodyPr/>
                    <a:lstStyle/>
                    <a:p>
                      <a:r>
                        <a:rPr lang="en-AU" dirty="0" smtClean="0"/>
                        <a:t>(21)</a:t>
                      </a:r>
                      <a:endParaRPr lang="en-AU" dirty="0"/>
                    </a:p>
                  </a:txBody>
                  <a:tcPr/>
                </a:tc>
                <a:tc>
                  <a:txBody>
                    <a:bodyPr/>
                    <a:lstStyle/>
                    <a:p>
                      <a:r>
                        <a:rPr lang="en-AU" dirty="0" smtClean="0"/>
                        <a:t>(12)</a:t>
                      </a:r>
                      <a:endParaRPr lang="en-AU" dirty="0"/>
                    </a:p>
                  </a:txBody>
                  <a:tcPr/>
                </a:tc>
                <a:tc>
                  <a:txBody>
                    <a:bodyPr/>
                    <a:lstStyle/>
                    <a:p>
                      <a:r>
                        <a:rPr lang="en-AU" dirty="0" smtClean="0"/>
                        <a:t>N = 33</a:t>
                      </a:r>
                      <a:endParaRPr lang="en-AU" dirty="0"/>
                    </a:p>
                  </a:txBody>
                  <a:tcPr/>
                </a:tc>
                <a:extLst>
                  <a:ext uri="{0D108BD9-81ED-4DB2-BD59-A6C34878D82A}">
                    <a16:rowId xmlns:a16="http://schemas.microsoft.com/office/drawing/2014/main" val="1136453810"/>
                  </a:ext>
                </a:extLst>
              </a:tr>
              <a:tr h="370840">
                <a:tc>
                  <a:txBody>
                    <a:bodyPr/>
                    <a:lstStyle/>
                    <a:p>
                      <a:r>
                        <a:rPr lang="en-AU" dirty="0" smtClean="0"/>
                        <a:t>Poor</a:t>
                      </a:r>
                      <a:endParaRPr lang="en-AU" dirty="0"/>
                    </a:p>
                  </a:txBody>
                  <a:tcPr/>
                </a:tc>
                <a:tc>
                  <a:txBody>
                    <a:bodyPr/>
                    <a:lstStyle/>
                    <a:p>
                      <a:r>
                        <a:rPr lang="en-AU" dirty="0" smtClean="0"/>
                        <a:t>25%</a:t>
                      </a:r>
                      <a:endParaRPr lang="en-AU" dirty="0"/>
                    </a:p>
                  </a:txBody>
                  <a:tcPr/>
                </a:tc>
                <a:tc>
                  <a:txBody>
                    <a:bodyPr/>
                    <a:lstStyle/>
                    <a:p>
                      <a:r>
                        <a:rPr lang="en-AU" dirty="0" smtClean="0"/>
                        <a:t>59%</a:t>
                      </a:r>
                      <a:endParaRPr lang="en-AU" dirty="0"/>
                    </a:p>
                  </a:txBody>
                  <a:tcPr/>
                </a:tc>
                <a:tc>
                  <a:txBody>
                    <a:bodyPr/>
                    <a:lstStyle/>
                    <a:p>
                      <a:endParaRPr lang="en-AU" dirty="0"/>
                    </a:p>
                  </a:txBody>
                  <a:tcPr/>
                </a:tc>
                <a:extLst>
                  <a:ext uri="{0D108BD9-81ED-4DB2-BD59-A6C34878D82A}">
                    <a16:rowId xmlns:a16="http://schemas.microsoft.com/office/drawing/2014/main" val="3628661175"/>
                  </a:ext>
                </a:extLst>
              </a:tr>
              <a:tr h="370840">
                <a:tc>
                  <a:txBody>
                    <a:bodyPr/>
                    <a:lstStyle/>
                    <a:p>
                      <a:endParaRPr lang="en-AU" dirty="0"/>
                    </a:p>
                  </a:txBody>
                  <a:tcPr/>
                </a:tc>
                <a:tc>
                  <a:txBody>
                    <a:bodyPr/>
                    <a:lstStyle/>
                    <a:p>
                      <a:r>
                        <a:rPr lang="en-AU" dirty="0" smtClean="0"/>
                        <a:t>(7)</a:t>
                      </a:r>
                      <a:endParaRPr lang="en-AU" dirty="0"/>
                    </a:p>
                  </a:txBody>
                  <a:tcPr/>
                </a:tc>
                <a:tc>
                  <a:txBody>
                    <a:bodyPr/>
                    <a:lstStyle/>
                    <a:p>
                      <a:r>
                        <a:rPr lang="en-AU" dirty="0" smtClean="0"/>
                        <a:t>(17)</a:t>
                      </a:r>
                      <a:endParaRPr lang="en-AU" dirty="0"/>
                    </a:p>
                  </a:txBody>
                  <a:tcPr/>
                </a:tc>
                <a:tc>
                  <a:txBody>
                    <a:bodyPr/>
                    <a:lstStyle/>
                    <a:p>
                      <a:r>
                        <a:rPr lang="en-AU" dirty="0" smtClean="0"/>
                        <a:t>N = 24</a:t>
                      </a:r>
                      <a:endParaRPr lang="en-AU" dirty="0"/>
                    </a:p>
                  </a:txBody>
                  <a:tcPr/>
                </a:tc>
                <a:extLst>
                  <a:ext uri="{0D108BD9-81ED-4DB2-BD59-A6C34878D82A}">
                    <a16:rowId xmlns:a16="http://schemas.microsoft.com/office/drawing/2014/main" val="2102998679"/>
                  </a:ext>
                </a:extLst>
              </a:tr>
              <a:tr h="370840">
                <a:tc>
                  <a:txBody>
                    <a:bodyPr/>
                    <a:lstStyle/>
                    <a:p>
                      <a:endParaRPr lang="en-AU"/>
                    </a:p>
                  </a:txBody>
                  <a:tcPr/>
                </a:tc>
                <a:tc>
                  <a:txBody>
                    <a:bodyPr/>
                    <a:lstStyle/>
                    <a:p>
                      <a:r>
                        <a:rPr lang="en-AU" dirty="0" smtClean="0"/>
                        <a:t>N = 28</a:t>
                      </a:r>
                      <a:endParaRPr lang="en-AU" dirty="0"/>
                    </a:p>
                  </a:txBody>
                  <a:tcPr/>
                </a:tc>
                <a:tc>
                  <a:txBody>
                    <a:bodyPr/>
                    <a:lstStyle/>
                    <a:p>
                      <a:r>
                        <a:rPr lang="en-AU" dirty="0" smtClean="0"/>
                        <a:t>N = 29</a:t>
                      </a:r>
                      <a:endParaRPr lang="en-AU" dirty="0"/>
                    </a:p>
                  </a:txBody>
                  <a:tcPr/>
                </a:tc>
                <a:tc>
                  <a:txBody>
                    <a:bodyPr/>
                    <a:lstStyle/>
                    <a:p>
                      <a:r>
                        <a:rPr lang="en-AU" dirty="0" smtClean="0"/>
                        <a:t>N = 57</a:t>
                      </a:r>
                      <a:endParaRPr lang="en-AU" dirty="0"/>
                    </a:p>
                  </a:txBody>
                  <a:tcPr/>
                </a:tc>
                <a:extLst>
                  <a:ext uri="{0D108BD9-81ED-4DB2-BD59-A6C34878D82A}">
                    <a16:rowId xmlns:a16="http://schemas.microsoft.com/office/drawing/2014/main" val="3566589165"/>
                  </a:ext>
                </a:extLst>
              </a:tr>
            </a:tbl>
          </a:graphicData>
        </a:graphic>
      </p:graphicFrame>
      <p:sp>
        <p:nvSpPr>
          <p:cNvPr id="5" name="TextBox 4"/>
          <p:cNvSpPr txBox="1"/>
          <p:nvPr/>
        </p:nvSpPr>
        <p:spPr>
          <a:xfrm>
            <a:off x="4079731" y="4793673"/>
            <a:ext cx="5082742" cy="369332"/>
          </a:xfrm>
          <a:prstGeom prst="rect">
            <a:avLst/>
          </a:prstGeom>
          <a:noFill/>
        </p:spPr>
        <p:txBody>
          <a:bodyPr wrap="square" rtlCol="0">
            <a:spAutoFit/>
          </a:bodyPr>
          <a:lstStyle/>
          <a:p>
            <a:r>
              <a:rPr lang="en-AU" i="1" dirty="0" smtClean="0"/>
              <a:t>Table 3: Client Participation Related to Case Result</a:t>
            </a:r>
            <a:endParaRPr lang="en-AU" i="1" dirty="0"/>
          </a:p>
        </p:txBody>
      </p:sp>
    </p:spTree>
    <p:extLst>
      <p:ext uri="{BB962C8B-B14F-4D97-AF65-F5344CB8AC3E}">
        <p14:creationId xmlns:p14="http://schemas.microsoft.com/office/powerpoint/2010/main" val="3391812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effect of affect – Carnevale and </a:t>
            </a:r>
            <a:r>
              <a:rPr lang="en-AU" dirty="0" err="1" smtClean="0"/>
              <a:t>Ison</a:t>
            </a:r>
            <a:r>
              <a:rPr lang="en-AU" dirty="0" smtClean="0"/>
              <a:t> Research</a:t>
            </a:r>
            <a:endParaRPr lang="en-AU" dirty="0"/>
          </a:p>
        </p:txBody>
      </p:sp>
      <p:sp>
        <p:nvSpPr>
          <p:cNvPr id="3" name="Content Placeholder 2"/>
          <p:cNvSpPr>
            <a:spLocks noGrp="1"/>
          </p:cNvSpPr>
          <p:nvPr>
            <p:ph idx="1"/>
          </p:nvPr>
        </p:nvSpPr>
        <p:spPr/>
        <p:txBody>
          <a:bodyPr/>
          <a:lstStyle/>
          <a:p>
            <a:r>
              <a:rPr lang="en-AU" dirty="0" smtClean="0"/>
              <a:t>Inducing positive affect produces positive outcomes;</a:t>
            </a:r>
          </a:p>
          <a:p>
            <a:r>
              <a:rPr lang="en-AU" dirty="0" smtClean="0"/>
              <a:t>Inducing negative affect produces negative outcomes.</a:t>
            </a:r>
            <a:endParaRPr lang="en-AU" dirty="0"/>
          </a:p>
        </p:txBody>
      </p:sp>
    </p:spTree>
    <p:extLst>
      <p:ext uri="{BB962C8B-B14F-4D97-AF65-F5344CB8AC3E}">
        <p14:creationId xmlns:p14="http://schemas.microsoft.com/office/powerpoint/2010/main" val="1057533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Conclusion</a:t>
            </a:r>
            <a:endParaRPr lang="en-AU" dirty="0"/>
          </a:p>
        </p:txBody>
      </p:sp>
      <p:sp>
        <p:nvSpPr>
          <p:cNvPr id="3" name="Content Placeholder 2"/>
          <p:cNvSpPr>
            <a:spLocks noGrp="1"/>
          </p:cNvSpPr>
          <p:nvPr>
            <p:ph idx="1"/>
          </p:nvPr>
        </p:nvSpPr>
        <p:spPr/>
        <p:txBody>
          <a:bodyPr/>
          <a:lstStyle/>
          <a:p>
            <a:r>
              <a:rPr lang="en-AU" dirty="0" smtClean="0"/>
              <a:t>The dilemma of court-connected mediation, the site where mediation collides with the traditional justice institutions, has not yet been resolved.  The competing public interests in settlement privilege and confidentiality on one hand and the admissibility of all relevant evidence on the other have yet to be reconciled.</a:t>
            </a:r>
            <a:endParaRPr lang="en-AU" dirty="0"/>
          </a:p>
        </p:txBody>
      </p:sp>
    </p:spTree>
    <p:extLst>
      <p:ext uri="{BB962C8B-B14F-4D97-AF65-F5344CB8AC3E}">
        <p14:creationId xmlns:p14="http://schemas.microsoft.com/office/powerpoint/2010/main" val="2486516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End</a:t>
            </a:r>
            <a:endParaRPr lang="en-AU" dirty="0"/>
          </a:p>
        </p:txBody>
      </p:sp>
      <p:sp>
        <p:nvSpPr>
          <p:cNvPr id="3" name="Content Placeholder 2"/>
          <p:cNvSpPr>
            <a:spLocks noGrp="1"/>
          </p:cNvSpPr>
          <p:nvPr>
            <p:ph idx="1"/>
          </p:nvPr>
        </p:nvSpPr>
        <p:spPr/>
        <p:txBody>
          <a:bodyPr>
            <a:normAutofit/>
          </a:bodyPr>
          <a:lstStyle/>
          <a:p>
            <a:pPr marL="0" indent="0" algn="ctr">
              <a:buNone/>
            </a:pPr>
            <a:r>
              <a:rPr lang="en-AU" sz="6600" dirty="0" smtClean="0"/>
              <a:t>Questions?</a:t>
            </a:r>
            <a:endParaRPr lang="en-AU" sz="6600" dirty="0"/>
          </a:p>
        </p:txBody>
      </p:sp>
    </p:spTree>
    <p:extLst>
      <p:ext uri="{BB962C8B-B14F-4D97-AF65-F5344CB8AC3E}">
        <p14:creationId xmlns:p14="http://schemas.microsoft.com/office/powerpoint/2010/main" val="1420902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BC1C1C"/>
      </a:accent1>
      <a:accent2>
        <a:srgbClr val="F67534"/>
      </a:accent2>
      <a:accent3>
        <a:srgbClr val="EAAC35"/>
      </a:accent3>
      <a:accent4>
        <a:srgbClr val="9BAF68"/>
      </a:accent4>
      <a:accent5>
        <a:srgbClr val="68B9A6"/>
      </a:accent5>
      <a:accent6>
        <a:srgbClr val="50B1D4"/>
      </a:accent6>
      <a:hlink>
        <a:srgbClr val="E46416"/>
      </a:hlink>
      <a:folHlink>
        <a:srgbClr val="EE9340"/>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51CC5E393C5584C92D0E11E347AB72A" ma:contentTypeVersion="6" ma:contentTypeDescription="Create a new document." ma:contentTypeScope="" ma:versionID="30a0cc93d1e8d389c6c591f989aedfc4">
  <xsd:schema xmlns:xsd="http://www.w3.org/2001/XMLSchema" xmlns:xs="http://www.w3.org/2001/XMLSchema" xmlns:p="http://schemas.microsoft.com/office/2006/metadata/properties" xmlns:ns3="2a76ce11-eec0-40a2-9531-496204666806" targetNamespace="http://schemas.microsoft.com/office/2006/metadata/properties" ma:root="true" ma:fieldsID="c2889d3354f414b7fa6ec700800d8ec9" ns3:_="">
    <xsd:import namespace="2a76ce11-eec0-40a2-9531-49620466680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76ce11-eec0-40a2-9531-4962046668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B5D1549-38F1-4230-8BC2-FAE829D43926}">
  <ds:schemaRefs>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2a76ce11-eec0-40a2-9531-496204666806"/>
    <ds:schemaRef ds:uri="http://www.w3.org/XML/1998/namespace"/>
    <ds:schemaRef ds:uri="http://purl.org/dc/elements/1.1/"/>
  </ds:schemaRefs>
</ds:datastoreItem>
</file>

<file path=customXml/itemProps2.xml><?xml version="1.0" encoding="utf-8"?>
<ds:datastoreItem xmlns:ds="http://schemas.openxmlformats.org/officeDocument/2006/customXml" ds:itemID="{81C5601A-E53B-4A69-9F95-751BEAB6BBE6}">
  <ds:schemaRefs>
    <ds:schemaRef ds:uri="http://schemas.microsoft.com/sharepoint/v3/contenttype/forms"/>
  </ds:schemaRefs>
</ds:datastoreItem>
</file>

<file path=customXml/itemProps3.xml><?xml version="1.0" encoding="utf-8"?>
<ds:datastoreItem xmlns:ds="http://schemas.openxmlformats.org/officeDocument/2006/customXml" ds:itemID="{5C3884A7-F915-43F0-AC4C-89611F65F7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a76ce11-eec0-40a2-9531-4962046668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Parallax</Template>
  <TotalTime>215</TotalTime>
  <Words>1347</Words>
  <Application>Microsoft Office PowerPoint</Application>
  <PresentationFormat>Widescreen</PresentationFormat>
  <Paragraphs>128</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Corbel</vt:lpstr>
      <vt:lpstr>Parallax</vt:lpstr>
      <vt:lpstr>Exploring the relationship between confidentiality and disputant participation </vt:lpstr>
      <vt:lpstr>Overview</vt:lpstr>
      <vt:lpstr>The problem in NSW: Are we lagging behind?</vt:lpstr>
      <vt:lpstr>Methodology</vt:lpstr>
      <vt:lpstr>Table 2 Distribution of respondent lawyer sample by work mix and geographic location </vt:lpstr>
      <vt:lpstr>Three core elements of legal professional identity</vt:lpstr>
      <vt:lpstr>The notion of “confidentiality”</vt:lpstr>
      <vt:lpstr>Confidentiality is more than privilege</vt:lpstr>
      <vt:lpstr>The Limits of Mediation Confidentiality</vt:lpstr>
      <vt:lpstr>Consequences of uncertainty around limits of mediation confidentiality</vt:lpstr>
      <vt:lpstr>Uncertainty around confidentiality leads to reduction of disputant participation</vt:lpstr>
      <vt:lpstr>The research evidence</vt:lpstr>
      <vt:lpstr>The evidence (cont.)</vt:lpstr>
      <vt:lpstr>The evidence (cont.)</vt:lpstr>
      <vt:lpstr>The evidence (cont.)</vt:lpstr>
      <vt:lpstr>The evidence (cont.)</vt:lpstr>
      <vt:lpstr>Conclusions from the evidence?</vt:lpstr>
      <vt:lpstr>Other incidental outcomes </vt:lpstr>
      <vt:lpstr>Rosenthal’s Research</vt:lpstr>
      <vt:lpstr>The effect of affect – Carnevale and Ison Research</vt:lpstr>
      <vt:lpstr>Conclusion</vt:lpstr>
      <vt:lpstr>The End</vt:lpstr>
    </vt:vector>
  </TitlesOfParts>
  <Company>The University of Newcastle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the relationship between confidentiality and disputant participation</dc:title>
  <dc:creator>John Woodward</dc:creator>
  <cp:lastModifiedBy>John Woodward</cp:lastModifiedBy>
  <cp:revision>20</cp:revision>
  <dcterms:created xsi:type="dcterms:W3CDTF">2019-11-14T00:54:42Z</dcterms:created>
  <dcterms:modified xsi:type="dcterms:W3CDTF">2019-11-17T23:03:38Z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0x010100A51CC5E393C5584C92D0E11E347AB72A</vt:lpwstr>
  </property>
</Properties>
</file>